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0"/>
  </p:notesMasterIdLst>
  <p:handoutMasterIdLst>
    <p:handoutMasterId r:id="rId11"/>
  </p:handoutMasterIdLst>
  <p:sldIdLst>
    <p:sldId id="298" r:id="rId2"/>
    <p:sldId id="302" r:id="rId3"/>
    <p:sldId id="301" r:id="rId4"/>
    <p:sldId id="303" r:id="rId5"/>
    <p:sldId id="304" r:id="rId6"/>
    <p:sldId id="305" r:id="rId7"/>
    <p:sldId id="306" r:id="rId8"/>
    <p:sldId id="30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5D949-F436-4641-B991-FC9D5FEA57FE}" v="1828" dt="2019-01-15T18:56:42.313"/>
    <p1510:client id="{926163AE-621E-E145-8A9F-E8B6E709501E}" v="3252" dt="2019-01-15T19:24:56.403"/>
  </p1510:revLst>
</p1510:revInfo>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4"/>
  </p:normalViewPr>
  <p:slideViewPr>
    <p:cSldViewPr snapToGrid="0">
      <p:cViewPr varScale="1">
        <p:scale>
          <a:sx n="102" d="100"/>
          <a:sy n="102" d="100"/>
        </p:scale>
        <p:origin x="416"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2019/01/20</a:t>
            </a:fld>
            <a:endParaRPr lang="en-ZA"/>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ZA" smtClean="0"/>
              <a:t>2019/01/20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ZA" smtClean="0"/>
              <a:t>‹#›</a:t>
            </a:fld>
            <a:endParaRPr lang="en-ZA"/>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8530193B-564F-4854-8A52-728F3FB19C85}" type="slidenum">
              <a:rPr lang="en-ZA" smtClean="0"/>
              <a:t>2</a:t>
            </a:fld>
            <a:endParaRPr lang="en-ZA"/>
          </a:p>
        </p:txBody>
      </p:sp>
    </p:spTree>
    <p:extLst>
      <p:ext uri="{BB962C8B-B14F-4D97-AF65-F5344CB8AC3E}">
        <p14:creationId xmlns:p14="http://schemas.microsoft.com/office/powerpoint/2010/main" val="427908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a:t>Subtitle</a:t>
            </a:r>
            <a:endParaRPr lang="en-ZA"/>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ZA" smtClean="0"/>
              <a:pPr/>
              <a:t>‹#›</a:t>
            </a:fld>
            <a:endParaRPr lang="en-ZA"/>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ZA"/>
              <a:t>Add a footer</a:t>
            </a: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a:t>Insert or Drag &amp; Drop Photo</a:t>
            </a:r>
            <a:endParaRPr lang="en-ZA"/>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a:t>Thank You</a:t>
            </a:r>
            <a:endParaRPr lang="en-ZA"/>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a:t>Full Name</a:t>
            </a:r>
            <a:endParaRPr lang="en-ZA"/>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a:t>Phone Number</a:t>
            </a:r>
            <a:endParaRPr lang="en-ZA"/>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a:t>Email or Social Media Handle</a:t>
            </a:r>
            <a:endParaRPr lang="en-ZA"/>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a:t>Company Website</a:t>
            </a:r>
            <a:endParaRPr lang="en-ZA"/>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a:t>Subtitle</a:t>
            </a:r>
            <a:endParaRPr lang="en-ZA"/>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ZA"/>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a:t>Subtitle</a:t>
            </a:r>
            <a:endParaRPr lang="en-ZA"/>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ZA"/>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ZA" smtClean="0"/>
              <a:pPr/>
              <a:t>‹#›</a:t>
            </a:fld>
            <a:endParaRPr lang="en-ZA"/>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a:t>Click to edit presentation title</a:t>
            </a:r>
            <a:endParaRPr lang="en-ZA"/>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208365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a:t>Click to edit divider slide title</a:t>
            </a:r>
            <a:endParaRPr lang="en-ZA"/>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a:p>
        </p:txBody>
      </p:sp>
    </p:spTree>
    <p:extLst>
      <p:ext uri="{BB962C8B-B14F-4D97-AF65-F5344CB8AC3E}">
        <p14:creationId xmlns:p14="http://schemas.microsoft.com/office/powerpoint/2010/main" val="160312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ZA"/>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ZA" smtClean="0"/>
              <a:pPr/>
              <a:t>‹#›</a:t>
            </a:fld>
            <a:endParaRPr lang="en-ZA"/>
          </a:p>
        </p:txBody>
      </p:sp>
    </p:spTree>
    <p:extLst>
      <p:ext uri="{BB962C8B-B14F-4D97-AF65-F5344CB8AC3E}">
        <p14:creationId xmlns:p14="http://schemas.microsoft.com/office/powerpoint/2010/main" val="17345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60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22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a:t>Click icon to add picture</a:t>
            </a:r>
          </a:p>
        </p:txBody>
      </p:sp>
    </p:spTree>
    <p:extLst>
      <p:ext uri="{BB962C8B-B14F-4D97-AF65-F5344CB8AC3E}">
        <p14:creationId xmlns:p14="http://schemas.microsoft.com/office/powerpoint/2010/main" val="661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a:t>Insert or Drag &amp; Drop Photo</a:t>
            </a:r>
            <a:endParaRPr lang="en-ZA"/>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a:t>Click to edit presentation title</a:t>
            </a:r>
            <a:endParaRPr lang="en-ZA"/>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913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ZA"/>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a:t>Insert or Drag &amp; Drop Photo</a:t>
            </a:r>
            <a:endParaRPr lang="en-ZA"/>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a:t>Click to edit divider slide title</a:t>
            </a:r>
            <a:endParaRPr lang="en-ZA"/>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a:t>Insert or Drag &amp; Drop Photo</a:t>
            </a:r>
            <a:endParaRPr lang="en-ZA"/>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a:t>Click to edit divider slide title</a:t>
            </a:r>
            <a:endParaRPr lang="en-ZA"/>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ZA"/>
              <a:t>Add a footer</a:t>
            </a:r>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a:t>Click to edit page title</a:t>
            </a:r>
            <a:endParaRPr lang="en-ZA"/>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a:t>Subtitle</a:t>
            </a:r>
            <a:endParaRPr lang="en-ZA"/>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a:t>Click to edit page title</a:t>
            </a:r>
            <a:endParaRPr lang="en-ZA"/>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a:t>Subtitle</a:t>
            </a:r>
            <a:endParaRPr lang="en-ZA"/>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a:t>Click to edit page title</a:t>
            </a:r>
            <a:endParaRPr lang="en-ZA"/>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a:t>Subtitle</a:t>
            </a:r>
            <a:endParaRPr lang="en-ZA"/>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a:t>Subtitle</a:t>
            </a:r>
            <a:endParaRPr lang="en-ZA"/>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ZA"/>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ZA" smtClean="0"/>
              <a:pPr/>
              <a:t>‹#›</a:t>
            </a:fld>
            <a:endParaRPr lang="en-ZA"/>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a:t>Enter your caption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a:t>Click to edit page title</a:t>
            </a:r>
            <a:endParaRPr lang="en-ZA"/>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ZA"/>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pPr/>
              <a:t>‹#›</a:t>
            </a:fld>
            <a:endParaRPr lang="en-ZA"/>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6" r:id="rId11"/>
    <p:sldLayoutId id="2147483657" r:id="rId12"/>
    <p:sldLayoutId id="2147483667" r:id="rId13"/>
    <p:sldLayoutId id="2147483668" r:id="rId14"/>
    <p:sldLayoutId id="2147483650" r:id="rId15"/>
    <p:sldLayoutId id="2147483652" r:id="rId16"/>
    <p:sldLayoutId id="2147483669" r:id="rId17"/>
    <p:sldLayoutId id="2147483671" r:id="rId18"/>
    <p:sldLayoutId id="2147483672" r:id="rId19"/>
    <p:sldLayoutId id="2147483670" r:id="rId20"/>
    <p:sldLayoutId id="2147483655" r:id="rId21"/>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youtube.com/watch?v=k8aOgD__gec&amp;t=2s" TargetMode="External"/><Relationship Id="rId4" Type="http://schemas.openxmlformats.org/officeDocument/2006/relationships/hyperlink" Target="https://www.youtube.com/watch?v=k8aOgD__gec&amp;t=70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9089A62B-E5C4-E340-B1B7-6B6004DC06EE}"/>
              </a:ext>
            </a:extLst>
          </p:cNvPr>
          <p:cNvPicPr>
            <a:picLocks noGrp="1" noChangeAspect="1"/>
          </p:cNvPicPr>
          <p:nvPr>
            <p:ph type="pic" sz="quarter" idx="10"/>
          </p:nvPr>
        </p:nvPicPr>
        <p:blipFill>
          <a:blip r:embed="rId2"/>
          <a:stretch>
            <a:fillRect/>
          </a:stretch>
        </p:blipFill>
        <p:spPr>
          <a:xfrm>
            <a:off x="957" y="2912"/>
            <a:ext cx="10309411" cy="6858000"/>
          </a:xfrm>
        </p:spPr>
      </p:pic>
      <p:sp>
        <p:nvSpPr>
          <p:cNvPr id="4" name="Alaotsikko 3">
            <a:extLst>
              <a:ext uri="{FF2B5EF4-FFF2-40B4-BE49-F238E27FC236}">
                <a16:creationId xmlns:a16="http://schemas.microsoft.com/office/drawing/2014/main" id="{51900995-F542-984A-8CBF-B82D65DA4F0E}"/>
              </a:ext>
            </a:extLst>
          </p:cNvPr>
          <p:cNvSpPr>
            <a:spLocks noGrp="1"/>
          </p:cNvSpPr>
          <p:nvPr>
            <p:ph type="subTitle" idx="1"/>
          </p:nvPr>
        </p:nvSpPr>
        <p:spPr>
          <a:xfrm>
            <a:off x="1293613" y="4395967"/>
            <a:ext cx="4673935" cy="1795796"/>
          </a:xfrm>
        </p:spPr>
        <p:txBody>
          <a:bodyPr vert="horz" lIns="0" tIns="0" rIns="0" bIns="0" rtlCol="0" anchor="t">
            <a:noAutofit/>
          </a:bodyPr>
          <a:lstStyle/>
          <a:p>
            <a:r>
              <a:rPr lang="en-ZA" sz="2800" b="1" spc="50">
                <a:ln w="0"/>
                <a:solidFill>
                  <a:schemeClr val="bg1"/>
                </a:solidFill>
                <a:effectLst>
                  <a:innerShdw blurRad="63500" dist="50800" dir="13500000">
                    <a:srgbClr val="000000">
                      <a:alpha val="50000"/>
                    </a:srgbClr>
                  </a:innerShdw>
                </a:effectLst>
                <a:latin typeface="Aharoni"/>
                <a:cs typeface="Aharoni"/>
              </a:rPr>
              <a:t>“There is an enormous amount of energy within the chemical bonds of the waste that has not been  utilized  - until now."</a:t>
            </a:r>
            <a:endParaRPr lang="fi-FI" sz="2800" b="1" spc="50">
              <a:ln w="0"/>
              <a:solidFill>
                <a:schemeClr val="bg1"/>
              </a:solidFill>
              <a:effectLst>
                <a:innerShdw blurRad="63500" dist="50800" dir="13500000">
                  <a:srgbClr val="000000">
                    <a:alpha val="50000"/>
                  </a:srgbClr>
                </a:innerShdw>
              </a:effectLst>
              <a:latin typeface="Aharoni"/>
              <a:cs typeface="Aharoni"/>
            </a:endParaRPr>
          </a:p>
        </p:txBody>
      </p:sp>
      <p:pic>
        <p:nvPicPr>
          <p:cNvPr id="5" name="Kuva 4">
            <a:extLst>
              <a:ext uri="{FF2B5EF4-FFF2-40B4-BE49-F238E27FC236}">
                <a16:creationId xmlns:a16="http://schemas.microsoft.com/office/drawing/2014/main" id="{BC4DDCEB-3B91-A04D-9976-9BF5FFEDCD59}"/>
              </a:ext>
            </a:extLst>
          </p:cNvPr>
          <p:cNvPicPr>
            <a:picLocks noChangeAspect="1"/>
          </p:cNvPicPr>
          <p:nvPr/>
        </p:nvPicPr>
        <p:blipFill>
          <a:blip r:embed="rId3"/>
          <a:stretch>
            <a:fillRect/>
          </a:stretch>
        </p:blipFill>
        <p:spPr>
          <a:xfrm>
            <a:off x="1016000" y="-421505"/>
            <a:ext cx="5080000" cy="2540000"/>
          </a:xfrm>
          <a:prstGeom prst="rect">
            <a:avLst/>
          </a:prstGeom>
        </p:spPr>
      </p:pic>
      <p:sp>
        <p:nvSpPr>
          <p:cNvPr id="7" name="Tekstiruutu 6">
            <a:extLst>
              <a:ext uri="{FF2B5EF4-FFF2-40B4-BE49-F238E27FC236}">
                <a16:creationId xmlns:a16="http://schemas.microsoft.com/office/drawing/2014/main" id="{34518EF5-D6B0-D945-8A09-C2C243BD705D}"/>
              </a:ext>
            </a:extLst>
          </p:cNvPr>
          <p:cNvSpPr txBox="1"/>
          <p:nvPr/>
        </p:nvSpPr>
        <p:spPr>
          <a:xfrm>
            <a:off x="1293613" y="3893760"/>
            <a:ext cx="4358578" cy="369332"/>
          </a:xfrm>
          <a:prstGeom prst="rect">
            <a:avLst/>
          </a:prstGeom>
          <a:noFill/>
        </p:spPr>
        <p:txBody>
          <a:bodyPr wrap="square" rtlCol="0">
            <a:spAutoFit/>
          </a:bodyPr>
          <a:lstStyle/>
          <a:p>
            <a:r>
              <a:rPr lang="fi-FI" b="1" spc="50" dirty="0">
                <a:ln w="0"/>
                <a:solidFill>
                  <a:schemeClr val="bg1"/>
                </a:solidFill>
                <a:effectLst>
                  <a:innerShdw blurRad="63500" dist="50800" dir="13500000">
                    <a:srgbClr val="000000">
                      <a:alpha val="50000"/>
                    </a:srgbClr>
                  </a:innerShdw>
                </a:effectLst>
                <a:latin typeface="Aharoni" panose="02010803020104030203" pitchFamily="2" charset="-79"/>
                <a:cs typeface="Aharoni" panose="02010803020104030203" pitchFamily="2" charset="-79"/>
              </a:rPr>
              <a:t>Meeri </a:t>
            </a:r>
            <a:r>
              <a:rPr lang="fi-FI" b="1" spc="50" dirty="0" err="1">
                <a:ln w="0"/>
                <a:solidFill>
                  <a:schemeClr val="bg1"/>
                </a:solidFill>
                <a:effectLst>
                  <a:innerShdw blurRad="63500" dist="50800" dir="13500000">
                    <a:srgbClr val="000000">
                      <a:alpha val="50000"/>
                    </a:srgbClr>
                  </a:innerShdw>
                </a:effectLst>
                <a:latin typeface="Aharoni" panose="02010803020104030203" pitchFamily="2" charset="-79"/>
                <a:cs typeface="Aharoni" panose="02010803020104030203" pitchFamily="2" charset="-79"/>
              </a:rPr>
              <a:t>Översti</a:t>
            </a:r>
            <a:r>
              <a:rPr lang="fi-FI" b="1" spc="50" dirty="0">
                <a:ln w="0"/>
                <a:solidFill>
                  <a:schemeClr val="bg1"/>
                </a:solidFill>
                <a:effectLst>
                  <a:innerShdw blurRad="63500" dist="50800" dir="13500000">
                    <a:srgbClr val="000000">
                      <a:alpha val="50000"/>
                    </a:srgbClr>
                  </a:innerShdw>
                </a:effectLst>
                <a:latin typeface="Aharoni" panose="02010803020104030203" pitchFamily="2" charset="-79"/>
                <a:cs typeface="Aharoni" panose="02010803020104030203" pitchFamily="2" charset="-79"/>
              </a:rPr>
              <a:t> &amp; </a:t>
            </a:r>
            <a:r>
              <a:rPr lang="fi-FI" b="1" spc="50" dirty="0" err="1">
                <a:ln w="0"/>
                <a:solidFill>
                  <a:schemeClr val="bg1"/>
                </a:solidFill>
                <a:effectLst>
                  <a:innerShdw blurRad="63500" dist="50800" dir="13500000">
                    <a:srgbClr val="000000">
                      <a:alpha val="50000"/>
                    </a:srgbClr>
                  </a:innerShdw>
                </a:effectLst>
                <a:latin typeface="Aharoni" panose="02010803020104030203" pitchFamily="2" charset="-79"/>
                <a:cs typeface="Aharoni" panose="02010803020104030203" pitchFamily="2" charset="-79"/>
              </a:rPr>
              <a:t>Kyla</a:t>
            </a:r>
            <a:r>
              <a:rPr lang="fi-FI" b="1" spc="50" dirty="0">
                <a:ln w="0"/>
                <a:solidFill>
                  <a:schemeClr val="bg1"/>
                </a:solidFill>
                <a:effectLst>
                  <a:innerShdw blurRad="63500" dist="50800" dir="13500000">
                    <a:srgbClr val="000000">
                      <a:alpha val="50000"/>
                    </a:srgbClr>
                  </a:innerShdw>
                </a:effectLst>
                <a:latin typeface="Aharoni" panose="02010803020104030203" pitchFamily="2" charset="-79"/>
                <a:cs typeface="Aharoni" panose="02010803020104030203" pitchFamily="2" charset="-79"/>
              </a:rPr>
              <a:t> Castro</a:t>
            </a:r>
          </a:p>
        </p:txBody>
      </p:sp>
      <p:sp>
        <p:nvSpPr>
          <p:cNvPr id="12" name="Tekstiruutu 11">
            <a:extLst>
              <a:ext uri="{FF2B5EF4-FFF2-40B4-BE49-F238E27FC236}">
                <a16:creationId xmlns:a16="http://schemas.microsoft.com/office/drawing/2014/main" id="{3F7A7B3E-F9B0-2E4A-B50F-39E7D8C47DFE}"/>
              </a:ext>
            </a:extLst>
          </p:cNvPr>
          <p:cNvSpPr txBox="1"/>
          <p:nvPr/>
        </p:nvSpPr>
        <p:spPr>
          <a:xfrm flipH="1">
            <a:off x="1293613" y="2251370"/>
            <a:ext cx="4122789" cy="1815882"/>
          </a:xfrm>
          <a:prstGeom prst="rect">
            <a:avLst/>
          </a:prstGeom>
          <a:noFill/>
        </p:spPr>
        <p:txBody>
          <a:bodyPr wrap="square" rtlCol="0" anchor="t">
            <a:spAutoFit/>
          </a:bodyPr>
          <a:lstStyle/>
          <a:p>
            <a:r>
              <a:rPr lang="fi-FI" sz="3600" b="1" spc="50" dirty="0" err="1">
                <a:ln w="0"/>
                <a:solidFill>
                  <a:schemeClr val="bg1"/>
                </a:solidFill>
                <a:effectLst>
                  <a:innerShdw blurRad="63500" dist="50800" dir="13500000">
                    <a:srgbClr val="000000">
                      <a:alpha val="50000"/>
                    </a:srgbClr>
                  </a:innerShdw>
                </a:effectLst>
                <a:latin typeface="Aharoni"/>
                <a:cs typeface="Aharoni"/>
              </a:rPr>
              <a:t>Oulu’s</a:t>
            </a:r>
            <a:r>
              <a:rPr lang="fi-FI" sz="3600" b="1" spc="50" dirty="0">
                <a:ln w="0"/>
                <a:solidFill>
                  <a:schemeClr val="bg1"/>
                </a:solidFill>
                <a:effectLst>
                  <a:innerShdw blurRad="63500" dist="50800" dir="13500000">
                    <a:srgbClr val="000000">
                      <a:alpha val="50000"/>
                    </a:srgbClr>
                  </a:innerShdw>
                </a:effectLst>
                <a:latin typeface="Aharoni"/>
                <a:cs typeface="Aharoni"/>
              </a:rPr>
              <a:t> </a:t>
            </a:r>
            <a:r>
              <a:rPr lang="fi-FI" sz="3600" b="1" spc="50" dirty="0" err="1">
                <a:ln w="0"/>
                <a:solidFill>
                  <a:schemeClr val="bg1"/>
                </a:solidFill>
                <a:effectLst>
                  <a:innerShdw blurRad="63500" dist="50800" dir="13500000">
                    <a:srgbClr val="000000">
                      <a:alpha val="50000"/>
                    </a:srgbClr>
                  </a:innerShdw>
                </a:effectLst>
                <a:latin typeface="Aharoni"/>
                <a:cs typeface="Aharoni"/>
              </a:rPr>
              <a:t>waste</a:t>
            </a:r>
            <a:r>
              <a:rPr lang="fi-FI" sz="3600" b="1" spc="50" dirty="0">
                <a:ln w="0"/>
                <a:solidFill>
                  <a:schemeClr val="bg1"/>
                </a:solidFill>
                <a:effectLst>
                  <a:innerShdw blurRad="63500" dist="50800" dir="13500000">
                    <a:srgbClr val="000000">
                      <a:alpha val="50000"/>
                    </a:srgbClr>
                  </a:innerShdw>
                </a:effectLst>
                <a:latin typeface="Aharoni"/>
                <a:cs typeface="Aharoni"/>
              </a:rPr>
              <a:t> </a:t>
            </a:r>
            <a:r>
              <a:rPr lang="fi-FI" sz="3600" b="1" spc="50" dirty="0" err="1">
                <a:ln w="0"/>
                <a:solidFill>
                  <a:schemeClr val="bg1"/>
                </a:solidFill>
                <a:effectLst>
                  <a:innerShdw blurRad="63500" dist="50800" dir="13500000">
                    <a:srgbClr val="000000">
                      <a:alpha val="50000"/>
                    </a:srgbClr>
                  </a:innerShdw>
                </a:effectLst>
                <a:latin typeface="Aharoni"/>
                <a:cs typeface="Aharoni"/>
              </a:rPr>
              <a:t>incinerator</a:t>
            </a:r>
          </a:p>
          <a:p>
            <a:r>
              <a:rPr lang="fi-FI" sz="2000" spc="50" dirty="0">
                <a:solidFill>
                  <a:srgbClr val="000000"/>
                </a:solidFill>
                <a:latin typeface="Aharoni"/>
                <a:cs typeface="Aharoni"/>
              </a:rPr>
              <a:t>https://www.youtube.com/watch?v=k8aOgD__gec</a:t>
            </a:r>
            <a:endParaRPr lang="fi-FI" sz="2000" dirty="0"/>
          </a:p>
        </p:txBody>
      </p:sp>
    </p:spTree>
    <p:extLst>
      <p:ext uri="{BB962C8B-B14F-4D97-AF65-F5344CB8AC3E}">
        <p14:creationId xmlns:p14="http://schemas.microsoft.com/office/powerpoint/2010/main" val="47494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7BD6DDE3-F180-AC44-9C71-A30D55C6610E}"/>
              </a:ext>
            </a:extLst>
          </p:cNvPr>
          <p:cNvSpPr/>
          <p:nvPr/>
        </p:nvSpPr>
        <p:spPr>
          <a:xfrm>
            <a:off x="11633201" y="0"/>
            <a:ext cx="57573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n paikkamerkki 8">
            <a:extLst>
              <a:ext uri="{FF2B5EF4-FFF2-40B4-BE49-F238E27FC236}">
                <a16:creationId xmlns:a16="http://schemas.microsoft.com/office/drawing/2014/main" id="{F580ADBD-BDB1-D745-9968-91EFA8135E88}"/>
              </a:ext>
            </a:extLst>
          </p:cNvPr>
          <p:cNvPicPr>
            <a:picLocks noGrp="1" noChangeAspect="1"/>
          </p:cNvPicPr>
          <p:nvPr>
            <p:ph type="pic" sz="quarter" idx="13"/>
          </p:nvPr>
        </p:nvPicPr>
        <p:blipFill>
          <a:blip r:embed="rId3"/>
          <a:stretch>
            <a:fillRect/>
          </a:stretch>
        </p:blipFill>
        <p:spPr>
          <a:xfrm>
            <a:off x="0" y="0"/>
            <a:ext cx="12208935" cy="6858000"/>
          </a:xfrm>
        </p:spPr>
      </p:pic>
      <p:sp>
        <p:nvSpPr>
          <p:cNvPr id="3" name="Otsikko 2">
            <a:extLst>
              <a:ext uri="{FF2B5EF4-FFF2-40B4-BE49-F238E27FC236}">
                <a16:creationId xmlns:a16="http://schemas.microsoft.com/office/drawing/2014/main" id="{60BC3D6B-27C5-6E46-8985-BCD477248AA0}"/>
              </a:ext>
            </a:extLst>
          </p:cNvPr>
          <p:cNvSpPr>
            <a:spLocks noGrp="1"/>
          </p:cNvSpPr>
          <p:nvPr>
            <p:ph type="ctrTitle"/>
          </p:nvPr>
        </p:nvSpPr>
        <p:spPr>
          <a:xfrm>
            <a:off x="3367762" y="1855580"/>
            <a:ext cx="4897677" cy="3146839"/>
          </a:xfrm>
          <a:noFill/>
          <a:ln>
            <a:noFill/>
          </a:ln>
        </p:spPr>
        <p:txBody>
          <a:bodyPr/>
          <a:lstStyle/>
          <a:p>
            <a:br>
              <a:rPr lang="en-ZA" sz="5400" dirty="0">
                <a:solidFill>
                  <a:schemeClr val="bg1"/>
                </a:solidFill>
                <a:hlinkClick r:id="rId4">
                  <a:extLst>
                    <a:ext uri="{A12FA001-AC4F-418D-AE19-62706E023703}">
                      <ahyp:hlinkClr xmlns:ahyp="http://schemas.microsoft.com/office/drawing/2018/hyperlinkcolor" val="tx"/>
                    </a:ext>
                  </a:extLst>
                </a:hlinkClick>
              </a:rPr>
            </a:br>
            <a:r>
              <a:rPr lang="en-ZA" sz="6000" dirty="0">
                <a:solidFill>
                  <a:schemeClr val="bg1"/>
                </a:solidFill>
                <a:hlinkClick r:id="rId5"/>
              </a:rPr>
              <a:t>Laanila's ecopowerplant</a:t>
            </a:r>
            <a:endParaRPr lang="fi-FI" sz="5400" dirty="0">
              <a:solidFill>
                <a:schemeClr val="bg1"/>
              </a:solidFill>
            </a:endParaRPr>
          </a:p>
        </p:txBody>
      </p:sp>
    </p:spTree>
    <p:extLst>
      <p:ext uri="{BB962C8B-B14F-4D97-AF65-F5344CB8AC3E}">
        <p14:creationId xmlns:p14="http://schemas.microsoft.com/office/powerpoint/2010/main" val="398750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a:extLst>
              <a:ext uri="{FF2B5EF4-FFF2-40B4-BE49-F238E27FC236}">
                <a16:creationId xmlns:a16="http://schemas.microsoft.com/office/drawing/2014/main" id="{9CCD5210-163B-B248-803E-567A5CE4DA0A}"/>
              </a:ext>
            </a:extLst>
          </p:cNvPr>
          <p:cNvPicPr>
            <a:picLocks noGrp="1" noChangeAspect="1"/>
          </p:cNvPicPr>
          <p:nvPr>
            <p:ph type="pic" sz="quarter" idx="14"/>
          </p:nvPr>
        </p:nvPicPr>
        <p:blipFill>
          <a:blip r:embed="rId2"/>
          <a:srcRect t="20541" b="20541"/>
          <a:stretch>
            <a:fillRect/>
          </a:stretch>
        </p:blipFill>
        <p:spPr>
          <a:xfrm>
            <a:off x="5904000" y="1134933"/>
            <a:ext cx="5557248" cy="4910267"/>
          </a:xfrm>
        </p:spPr>
      </p:pic>
      <p:sp>
        <p:nvSpPr>
          <p:cNvPr id="3" name="Otsikko 2">
            <a:extLst>
              <a:ext uri="{FF2B5EF4-FFF2-40B4-BE49-F238E27FC236}">
                <a16:creationId xmlns:a16="http://schemas.microsoft.com/office/drawing/2014/main" id="{F2D1CAFE-686A-EA4A-80A1-BE432BC4C123}"/>
              </a:ext>
            </a:extLst>
          </p:cNvPr>
          <p:cNvSpPr>
            <a:spLocks noGrp="1"/>
          </p:cNvSpPr>
          <p:nvPr>
            <p:ph type="title"/>
          </p:nvPr>
        </p:nvSpPr>
        <p:spPr>
          <a:xfrm>
            <a:off x="432000" y="702933"/>
            <a:ext cx="5472000" cy="432000"/>
          </a:xfrm>
        </p:spPr>
        <p:txBody>
          <a:bodyPr/>
          <a:lstStyle/>
          <a:p>
            <a:r>
              <a:rPr lang="en-ZA" dirty="0"/>
              <a:t>Most significant facts about Oulu’s waste incinerator</a:t>
            </a:r>
            <a:endParaRPr lang="fi-FI" dirty="0"/>
          </a:p>
        </p:txBody>
      </p:sp>
      <p:sp>
        <p:nvSpPr>
          <p:cNvPr id="5" name="Sisällön paikkamerkki 4">
            <a:extLst>
              <a:ext uri="{FF2B5EF4-FFF2-40B4-BE49-F238E27FC236}">
                <a16:creationId xmlns:a16="http://schemas.microsoft.com/office/drawing/2014/main" id="{5037156A-316D-034F-920B-AD5E1F269E2C}"/>
              </a:ext>
            </a:extLst>
          </p:cNvPr>
          <p:cNvSpPr>
            <a:spLocks noGrp="1"/>
          </p:cNvSpPr>
          <p:nvPr>
            <p:ph sz="half" idx="1"/>
          </p:nvPr>
        </p:nvSpPr>
        <p:spPr>
          <a:xfrm>
            <a:off x="432000" y="1811866"/>
            <a:ext cx="5472000" cy="4380133"/>
          </a:xfrm>
        </p:spPr>
        <p:txBody>
          <a:bodyPr/>
          <a:lstStyle/>
          <a:p>
            <a:r>
              <a:rPr lang="en-ZA" sz="2400" dirty="0"/>
              <a:t>"Every year, Northern Finland creates over 160 000 tons of waste that is then placed in landfills. Landfills began to fill up fast and the waste began to put a strain on the environment."</a:t>
            </a:r>
            <a:endParaRPr lang="en-US" sz="2400" dirty="0">
              <a:cs typeface="Calibri Light"/>
            </a:endParaRPr>
          </a:p>
          <a:p>
            <a:r>
              <a:rPr lang="en-ZA" sz="2400" dirty="0">
                <a:cs typeface="Calibri Light"/>
              </a:rPr>
              <a:t>"The power plant in </a:t>
            </a:r>
            <a:r>
              <a:rPr lang="en-ZA" sz="2400" dirty="0" err="1">
                <a:cs typeface="Calibri Light"/>
              </a:rPr>
              <a:t>Laanila</a:t>
            </a:r>
            <a:r>
              <a:rPr lang="en-ZA" sz="2400" dirty="0">
                <a:cs typeface="Calibri Light"/>
              </a:rPr>
              <a:t> notably reduces environmental impact of the nearby landfill, </a:t>
            </a:r>
            <a:r>
              <a:rPr lang="en-ZA" sz="2400" dirty="0" err="1">
                <a:cs typeface="Calibri Light"/>
              </a:rPr>
              <a:t>Rusko</a:t>
            </a:r>
            <a:r>
              <a:rPr lang="en-ZA" sz="2400" dirty="0">
                <a:cs typeface="Calibri Light"/>
              </a:rPr>
              <a:t>, by making use of 120,000 tons of waste a year."</a:t>
            </a:r>
          </a:p>
          <a:p>
            <a:r>
              <a:rPr lang="en-ZA" sz="2400" dirty="0">
                <a:cs typeface="Calibri Light"/>
              </a:rPr>
              <a:t>“The amount of waste that yearly ends up in </a:t>
            </a:r>
            <a:r>
              <a:rPr lang="en-ZA" sz="2400" dirty="0" err="1">
                <a:cs typeface="Calibri Light"/>
              </a:rPr>
              <a:t>Rusko's</a:t>
            </a:r>
            <a:r>
              <a:rPr lang="en-ZA" sz="2400" dirty="0">
                <a:cs typeface="Calibri Light"/>
              </a:rPr>
              <a:t> landfill has been reduced to 40 000 tons.”</a:t>
            </a:r>
          </a:p>
          <a:p>
            <a:endParaRPr lang="fi-FI" dirty="0"/>
          </a:p>
        </p:txBody>
      </p:sp>
      <p:sp>
        <p:nvSpPr>
          <p:cNvPr id="9" name="Freeform 5" descr="Hollow image accent">
            <a:extLst>
              <a:ext uri="{FF2B5EF4-FFF2-40B4-BE49-F238E27FC236}">
                <a16:creationId xmlns:a16="http://schemas.microsoft.com/office/drawing/2014/main" id="{20C837C1-1812-6B41-83F6-DFB3D15354F0}"/>
              </a:ext>
              <a:ext uri="{C183D7F6-B498-43B3-948B-1728B52AA6E4}">
                <adec:decorative xmlns:adec="http://schemas.microsoft.com/office/drawing/2017/decorative" val="1"/>
              </a:ext>
            </a:extLst>
          </p:cNvPr>
          <p:cNvSpPr>
            <a:spLocks noChangeAspect="1"/>
          </p:cNvSpPr>
          <p:nvPr/>
        </p:nvSpPr>
        <p:spPr bwMode="auto">
          <a:xfrm>
            <a:off x="9155954" y="32818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alpha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0" name="Freeform 5" descr="Solid image accent">
            <a:extLst>
              <a:ext uri="{FF2B5EF4-FFF2-40B4-BE49-F238E27FC236}">
                <a16:creationId xmlns:a16="http://schemas.microsoft.com/office/drawing/2014/main" id="{FD1508E7-26C6-AB49-BB30-99477C6D4CA9}"/>
              </a:ext>
              <a:ext uri="{C183D7F6-B498-43B3-948B-1728B52AA6E4}">
                <adec:decorative xmlns:adec="http://schemas.microsoft.com/office/drawing/2017/decorative" val="1"/>
              </a:ext>
            </a:extLst>
          </p:cNvPr>
          <p:cNvSpPr>
            <a:spLocks noChangeAspect="1"/>
          </p:cNvSpPr>
          <p:nvPr/>
        </p:nvSpPr>
        <p:spPr bwMode="auto">
          <a:xfrm>
            <a:off x="9155954" y="1348537"/>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alpha val="83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Suorakulmio 10">
            <a:extLst>
              <a:ext uri="{FF2B5EF4-FFF2-40B4-BE49-F238E27FC236}">
                <a16:creationId xmlns:a16="http://schemas.microsoft.com/office/drawing/2014/main" id="{0BD850D6-8F79-884B-AA8F-6A98AF8A2032}"/>
              </a:ext>
            </a:extLst>
          </p:cNvPr>
          <p:cNvSpPr/>
          <p:nvPr/>
        </p:nvSpPr>
        <p:spPr>
          <a:xfrm>
            <a:off x="11633201" y="0"/>
            <a:ext cx="57573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0944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1369E822-3299-432B-9235-E7A4EEC169E5}"/>
              </a:ext>
            </a:extLst>
          </p:cNvPr>
          <p:cNvSpPr>
            <a:spLocks noGrp="1"/>
          </p:cNvSpPr>
          <p:nvPr>
            <p:ph sz="half" idx="1"/>
          </p:nvPr>
        </p:nvSpPr>
        <p:spPr>
          <a:xfrm>
            <a:off x="239843" y="989350"/>
            <a:ext cx="5994043" cy="5471409"/>
          </a:xfrm>
        </p:spPr>
        <p:txBody>
          <a:bodyPr/>
          <a:lstStyle/>
          <a:p>
            <a:r>
              <a:rPr lang="fi-FI" sz="2000" dirty="0"/>
              <a:t>”</a:t>
            </a:r>
            <a:r>
              <a:rPr lang="fi-FI" sz="2000" dirty="0" err="1"/>
              <a:t>Daily</a:t>
            </a:r>
            <a:r>
              <a:rPr lang="fi-FI" sz="2000" dirty="0"/>
              <a:t>, 40-50 </a:t>
            </a:r>
            <a:r>
              <a:rPr lang="fi-FI" sz="2000" dirty="0" err="1"/>
              <a:t>garbage</a:t>
            </a:r>
            <a:r>
              <a:rPr lang="fi-FI" sz="2000" dirty="0"/>
              <a:t> </a:t>
            </a:r>
            <a:r>
              <a:rPr lang="fi-FI" sz="2000" dirty="0" err="1"/>
              <a:t>trucks</a:t>
            </a:r>
            <a:r>
              <a:rPr lang="fi-FI" sz="2000" dirty="0"/>
              <a:t> </a:t>
            </a:r>
            <a:r>
              <a:rPr lang="fi-FI" sz="2000" dirty="0" err="1"/>
              <a:t>arrive</a:t>
            </a:r>
            <a:r>
              <a:rPr lang="fi-FI" sz="2000" dirty="0"/>
              <a:t> at </a:t>
            </a:r>
            <a:r>
              <a:rPr lang="fi-FI" sz="2000" dirty="0" err="1"/>
              <a:t>the</a:t>
            </a:r>
            <a:r>
              <a:rPr lang="fi-FI" sz="2000" dirty="0"/>
              <a:t> </a:t>
            </a:r>
            <a:r>
              <a:rPr lang="fi-FI" sz="2000" dirty="0" err="1"/>
              <a:t>Laanila</a:t>
            </a:r>
            <a:r>
              <a:rPr lang="fi-FI" sz="2000" dirty="0"/>
              <a:t> </a:t>
            </a:r>
            <a:r>
              <a:rPr lang="fi-FI" sz="2000" dirty="0" err="1"/>
              <a:t>eco</a:t>
            </a:r>
            <a:r>
              <a:rPr lang="fi-FI" sz="2000" dirty="0"/>
              <a:t> </a:t>
            </a:r>
            <a:r>
              <a:rPr lang="fi-FI" sz="2000" dirty="0" err="1"/>
              <a:t>power</a:t>
            </a:r>
            <a:r>
              <a:rPr lang="fi-FI" sz="2000" dirty="0"/>
              <a:t> </a:t>
            </a:r>
            <a:r>
              <a:rPr lang="fi-FI" sz="2000" dirty="0" err="1"/>
              <a:t>plant</a:t>
            </a:r>
            <a:r>
              <a:rPr lang="fi-FI" sz="2000" dirty="0"/>
              <a:t> </a:t>
            </a:r>
            <a:r>
              <a:rPr lang="fi-FI" sz="2000" dirty="0" err="1"/>
              <a:t>where</a:t>
            </a:r>
            <a:r>
              <a:rPr lang="fi-FI" sz="2000" dirty="0"/>
              <a:t> </a:t>
            </a:r>
            <a:r>
              <a:rPr lang="fi-FI" sz="2000" dirty="0" err="1"/>
              <a:t>they</a:t>
            </a:r>
            <a:r>
              <a:rPr lang="fi-FI" sz="2000" dirty="0"/>
              <a:t> </a:t>
            </a:r>
            <a:r>
              <a:rPr lang="fi-FI" sz="2000" dirty="0" err="1"/>
              <a:t>are</a:t>
            </a:r>
            <a:r>
              <a:rPr lang="fi-FI" sz="2000" dirty="0"/>
              <a:t> </a:t>
            </a:r>
            <a:r>
              <a:rPr lang="fi-FI" sz="2000" dirty="0" err="1"/>
              <a:t>unloaded</a:t>
            </a:r>
            <a:r>
              <a:rPr lang="fi-FI" sz="2000" dirty="0"/>
              <a:t> to </a:t>
            </a:r>
            <a:r>
              <a:rPr lang="fi-FI" sz="2000" dirty="0" err="1"/>
              <a:t>waste</a:t>
            </a:r>
            <a:r>
              <a:rPr lang="fi-FI" sz="2000" dirty="0"/>
              <a:t> </a:t>
            </a:r>
            <a:r>
              <a:rPr lang="fi-FI" sz="2000" dirty="0" err="1"/>
              <a:t>shafts</a:t>
            </a:r>
            <a:r>
              <a:rPr lang="fi-FI" sz="2000" dirty="0"/>
              <a:t> </a:t>
            </a:r>
            <a:r>
              <a:rPr lang="fi-FI" sz="2000" dirty="0" err="1"/>
              <a:t>that</a:t>
            </a:r>
            <a:r>
              <a:rPr lang="fi-FI" sz="2000" dirty="0"/>
              <a:t> </a:t>
            </a:r>
            <a:r>
              <a:rPr lang="fi-FI" sz="2000" dirty="0" err="1"/>
              <a:t>then</a:t>
            </a:r>
            <a:r>
              <a:rPr lang="fi-FI" sz="2000" dirty="0"/>
              <a:t> </a:t>
            </a:r>
            <a:r>
              <a:rPr lang="fi-FI" sz="2000" dirty="0" err="1"/>
              <a:t>lead</a:t>
            </a:r>
            <a:r>
              <a:rPr lang="fi-FI" sz="2000" dirty="0"/>
              <a:t> to </a:t>
            </a:r>
            <a:r>
              <a:rPr lang="fi-FI" sz="2000" dirty="0" err="1"/>
              <a:t>the</a:t>
            </a:r>
            <a:r>
              <a:rPr lang="fi-FI" sz="2000" dirty="0"/>
              <a:t> </a:t>
            </a:r>
            <a:r>
              <a:rPr lang="fi-FI" sz="2000" dirty="0" err="1"/>
              <a:t>big</a:t>
            </a:r>
            <a:r>
              <a:rPr lang="fi-FI" sz="2000" dirty="0"/>
              <a:t> </a:t>
            </a:r>
            <a:r>
              <a:rPr lang="fi-FI" sz="2000" dirty="0" err="1"/>
              <a:t>waste</a:t>
            </a:r>
            <a:r>
              <a:rPr lang="fi-FI" sz="2000" dirty="0"/>
              <a:t> </a:t>
            </a:r>
            <a:r>
              <a:rPr lang="fi-FI" sz="2000" dirty="0" err="1"/>
              <a:t>bunker</a:t>
            </a:r>
            <a:r>
              <a:rPr lang="fi-FI" sz="2000" dirty="0"/>
              <a:t>. </a:t>
            </a:r>
            <a:r>
              <a:rPr lang="fi-FI" sz="2000" dirty="0" err="1"/>
              <a:t>The</a:t>
            </a:r>
            <a:r>
              <a:rPr lang="fi-FI" sz="2000" dirty="0"/>
              <a:t> </a:t>
            </a:r>
            <a:r>
              <a:rPr lang="fi-FI" sz="2000" dirty="0" err="1"/>
              <a:t>waste</a:t>
            </a:r>
            <a:r>
              <a:rPr lang="fi-FI" sz="2000" dirty="0"/>
              <a:t> is </a:t>
            </a:r>
            <a:r>
              <a:rPr lang="fi-FI" sz="2000" dirty="0" err="1"/>
              <a:t>not</a:t>
            </a:r>
            <a:r>
              <a:rPr lang="fi-FI" sz="2000" dirty="0"/>
              <a:t> </a:t>
            </a:r>
            <a:r>
              <a:rPr lang="fi-FI" sz="2000" dirty="0" err="1"/>
              <a:t>stored</a:t>
            </a:r>
            <a:r>
              <a:rPr lang="fi-FI" sz="2000" dirty="0"/>
              <a:t> </a:t>
            </a:r>
            <a:r>
              <a:rPr lang="fi-FI" sz="2000" dirty="0" err="1"/>
              <a:t>around</a:t>
            </a:r>
            <a:r>
              <a:rPr lang="fi-FI" sz="2000" dirty="0"/>
              <a:t> </a:t>
            </a:r>
            <a:r>
              <a:rPr lang="fi-FI" sz="2000" dirty="0" err="1"/>
              <a:t>the</a:t>
            </a:r>
            <a:r>
              <a:rPr lang="fi-FI" sz="2000" dirty="0"/>
              <a:t> </a:t>
            </a:r>
            <a:r>
              <a:rPr lang="fi-FI" sz="2000" dirty="0" err="1"/>
              <a:t>facility</a:t>
            </a:r>
            <a:r>
              <a:rPr lang="fi-FI" sz="2000" dirty="0"/>
              <a:t> at </a:t>
            </a:r>
            <a:r>
              <a:rPr lang="fi-FI" sz="2000" dirty="0" err="1"/>
              <a:t>any</a:t>
            </a:r>
            <a:r>
              <a:rPr lang="fi-FI" sz="2000" dirty="0"/>
              <a:t> </a:t>
            </a:r>
            <a:r>
              <a:rPr lang="fi-FI" sz="2000" dirty="0" err="1"/>
              <a:t>point</a:t>
            </a:r>
            <a:r>
              <a:rPr lang="fi-FI" sz="2000" dirty="0"/>
              <a:t>.”</a:t>
            </a:r>
          </a:p>
          <a:p>
            <a:r>
              <a:rPr lang="fi-FI" sz="2000" dirty="0"/>
              <a:t>”</a:t>
            </a:r>
            <a:r>
              <a:rPr lang="fi-FI" sz="2000" dirty="0" err="1"/>
              <a:t>The</a:t>
            </a:r>
            <a:r>
              <a:rPr lang="fi-FI" sz="2000" dirty="0"/>
              <a:t> </a:t>
            </a:r>
            <a:r>
              <a:rPr lang="fi-FI" sz="2000" dirty="0" err="1"/>
              <a:t>waste</a:t>
            </a:r>
            <a:r>
              <a:rPr lang="fi-FI" sz="2000" dirty="0"/>
              <a:t> </a:t>
            </a:r>
            <a:r>
              <a:rPr lang="fi-FI" sz="2000" dirty="0" err="1"/>
              <a:t>bunker</a:t>
            </a:r>
            <a:r>
              <a:rPr lang="fi-FI" sz="2000" dirty="0"/>
              <a:t> is a </a:t>
            </a:r>
            <a:r>
              <a:rPr lang="fi-FI" sz="2000" dirty="0" err="1"/>
              <a:t>temporary</a:t>
            </a:r>
            <a:r>
              <a:rPr lang="fi-FI" sz="2000" dirty="0"/>
              <a:t> 9,000 m³ </a:t>
            </a:r>
            <a:r>
              <a:rPr lang="fi-FI" sz="2000" dirty="0" err="1"/>
              <a:t>concrete</a:t>
            </a:r>
            <a:r>
              <a:rPr lang="fi-FI" sz="2000" dirty="0"/>
              <a:t> </a:t>
            </a:r>
            <a:r>
              <a:rPr lang="fi-FI" sz="2000" dirty="0" err="1"/>
              <a:t>storage</a:t>
            </a:r>
            <a:r>
              <a:rPr lang="fi-FI" sz="2000" dirty="0"/>
              <a:t> for </a:t>
            </a:r>
            <a:r>
              <a:rPr lang="fi-FI" sz="2000" dirty="0" err="1"/>
              <a:t>the</a:t>
            </a:r>
            <a:r>
              <a:rPr lang="fi-FI" sz="2000" dirty="0"/>
              <a:t> </a:t>
            </a:r>
            <a:r>
              <a:rPr lang="fi-FI" sz="2000" dirty="0" err="1"/>
              <a:t>waste</a:t>
            </a:r>
            <a:r>
              <a:rPr lang="fi-FI" sz="2000" dirty="0"/>
              <a:t>. </a:t>
            </a:r>
            <a:r>
              <a:rPr lang="fi-FI" sz="2000" dirty="0" err="1"/>
              <a:t>Two</a:t>
            </a:r>
            <a:r>
              <a:rPr lang="fi-FI" sz="2000" dirty="0"/>
              <a:t> </a:t>
            </a:r>
            <a:r>
              <a:rPr lang="fi-FI" sz="2000" dirty="0" err="1"/>
              <a:t>grab</a:t>
            </a:r>
            <a:r>
              <a:rPr lang="fi-FI" sz="2000" dirty="0"/>
              <a:t> </a:t>
            </a:r>
            <a:r>
              <a:rPr lang="fi-FI" sz="2000" dirty="0" err="1"/>
              <a:t>unloaders</a:t>
            </a:r>
            <a:r>
              <a:rPr lang="fi-FI" sz="2000" dirty="0"/>
              <a:t> </a:t>
            </a:r>
            <a:r>
              <a:rPr lang="fi-FI" sz="2000" dirty="0" err="1"/>
              <a:t>are</a:t>
            </a:r>
            <a:r>
              <a:rPr lang="fi-FI" sz="2000" dirty="0"/>
              <a:t> </a:t>
            </a:r>
            <a:r>
              <a:rPr lang="fi-FI" sz="2000" dirty="0" err="1"/>
              <a:t>mixing</a:t>
            </a:r>
            <a:r>
              <a:rPr lang="fi-FI" sz="2000" dirty="0"/>
              <a:t> </a:t>
            </a:r>
            <a:r>
              <a:rPr lang="fi-FI" sz="2000" dirty="0" err="1"/>
              <a:t>the</a:t>
            </a:r>
            <a:r>
              <a:rPr lang="fi-FI" sz="2000" dirty="0"/>
              <a:t> </a:t>
            </a:r>
            <a:r>
              <a:rPr lang="fi-FI" sz="2000" dirty="0" err="1"/>
              <a:t>waste</a:t>
            </a:r>
            <a:r>
              <a:rPr lang="fi-FI" sz="2000" dirty="0"/>
              <a:t> and </a:t>
            </a:r>
            <a:r>
              <a:rPr lang="fi-FI" sz="2000" dirty="0" err="1"/>
              <a:t>feeding</a:t>
            </a:r>
            <a:r>
              <a:rPr lang="fi-FI" sz="2000" dirty="0"/>
              <a:t> it </a:t>
            </a:r>
            <a:r>
              <a:rPr lang="fi-FI" sz="2000" dirty="0" err="1"/>
              <a:t>from</a:t>
            </a:r>
            <a:r>
              <a:rPr lang="fi-FI" sz="2000" dirty="0"/>
              <a:t> </a:t>
            </a:r>
            <a:r>
              <a:rPr lang="fi-FI" sz="2000" dirty="0" err="1"/>
              <a:t>the</a:t>
            </a:r>
            <a:r>
              <a:rPr lang="fi-FI" sz="2000" dirty="0"/>
              <a:t> </a:t>
            </a:r>
            <a:r>
              <a:rPr lang="fi-FI" sz="2000" dirty="0" err="1"/>
              <a:t>bunker</a:t>
            </a:r>
            <a:r>
              <a:rPr lang="fi-FI" sz="2000" dirty="0"/>
              <a:t> to </a:t>
            </a:r>
            <a:r>
              <a:rPr lang="fi-FI" sz="2000" dirty="0" err="1"/>
              <a:t>the</a:t>
            </a:r>
            <a:r>
              <a:rPr lang="fi-FI" sz="2000" dirty="0"/>
              <a:t> </a:t>
            </a:r>
            <a:r>
              <a:rPr lang="fi-FI" sz="2000" dirty="0" err="1"/>
              <a:t>furnace</a:t>
            </a:r>
            <a:r>
              <a:rPr lang="fi-FI" sz="2000" dirty="0"/>
              <a:t> </a:t>
            </a:r>
            <a:r>
              <a:rPr lang="fi-FI" sz="2000" dirty="0" err="1"/>
              <a:t>about</a:t>
            </a:r>
            <a:r>
              <a:rPr lang="fi-FI" sz="2000" dirty="0"/>
              <a:t> </a:t>
            </a:r>
            <a:r>
              <a:rPr lang="fi-FI" sz="2000" dirty="0" err="1"/>
              <a:t>every</a:t>
            </a:r>
            <a:r>
              <a:rPr lang="fi-FI" sz="2000" dirty="0"/>
              <a:t> 15 </a:t>
            </a:r>
            <a:r>
              <a:rPr lang="fi-FI" sz="2000" dirty="0" err="1"/>
              <a:t>minutes</a:t>
            </a:r>
            <a:r>
              <a:rPr lang="fi-FI" sz="2000" dirty="0"/>
              <a:t>. One </a:t>
            </a:r>
            <a:r>
              <a:rPr lang="fi-FI" sz="2000" dirty="0" err="1"/>
              <a:t>grabload</a:t>
            </a:r>
            <a:r>
              <a:rPr lang="fi-FI" sz="2000" dirty="0"/>
              <a:t> </a:t>
            </a:r>
            <a:r>
              <a:rPr lang="fi-FI" sz="2000" dirty="0" err="1"/>
              <a:t>contains</a:t>
            </a:r>
            <a:r>
              <a:rPr lang="fi-FI" sz="2000" dirty="0"/>
              <a:t> 2-4 </a:t>
            </a:r>
            <a:r>
              <a:rPr lang="fi-FI" sz="2000" dirty="0" err="1"/>
              <a:t>tons</a:t>
            </a:r>
            <a:r>
              <a:rPr lang="fi-FI" sz="2000" dirty="0"/>
              <a:t> of </a:t>
            </a:r>
            <a:r>
              <a:rPr lang="fi-FI" sz="2000" dirty="0" err="1"/>
              <a:t>waste</a:t>
            </a:r>
            <a:r>
              <a:rPr lang="fi-FI" sz="2000" dirty="0"/>
              <a:t>. </a:t>
            </a:r>
            <a:r>
              <a:rPr lang="fi-FI" sz="2000" dirty="0" err="1"/>
              <a:t>Which</a:t>
            </a:r>
            <a:r>
              <a:rPr lang="fi-FI" sz="2000" dirty="0"/>
              <a:t> </a:t>
            </a:r>
            <a:r>
              <a:rPr lang="fi-FI" sz="2000" dirty="0" err="1"/>
              <a:t>can</a:t>
            </a:r>
            <a:r>
              <a:rPr lang="fi-FI" sz="2000" dirty="0"/>
              <a:t> </a:t>
            </a:r>
            <a:r>
              <a:rPr lang="fi-FI" sz="2000" dirty="0" err="1"/>
              <a:t>be</a:t>
            </a:r>
            <a:r>
              <a:rPr lang="fi-FI" sz="2000" dirty="0"/>
              <a:t> 10 </a:t>
            </a:r>
            <a:r>
              <a:rPr lang="fi-FI" sz="2000" dirty="0" err="1"/>
              <a:t>years</a:t>
            </a:r>
            <a:r>
              <a:rPr lang="fi-FI" sz="2000" dirty="0"/>
              <a:t> </a:t>
            </a:r>
            <a:r>
              <a:rPr lang="fi-FI" sz="2000" dirty="0" err="1"/>
              <a:t>worth</a:t>
            </a:r>
            <a:r>
              <a:rPr lang="fi-FI" sz="2000" dirty="0"/>
              <a:t> of </a:t>
            </a:r>
            <a:r>
              <a:rPr lang="fi-FI" sz="2000" dirty="0" err="1"/>
              <a:t>waste</a:t>
            </a:r>
            <a:r>
              <a:rPr lang="fi-FI" sz="2000" dirty="0"/>
              <a:t> for </a:t>
            </a:r>
            <a:r>
              <a:rPr lang="fi-FI" sz="2000" dirty="0" err="1"/>
              <a:t>one</a:t>
            </a:r>
            <a:r>
              <a:rPr lang="fi-FI" sz="2000" dirty="0"/>
              <a:t> person.”</a:t>
            </a:r>
          </a:p>
          <a:p>
            <a:r>
              <a:rPr lang="fi-FI" sz="2000" dirty="0"/>
              <a:t>”</a:t>
            </a:r>
            <a:r>
              <a:rPr lang="fi-FI" sz="2000" dirty="0" err="1"/>
              <a:t>The</a:t>
            </a:r>
            <a:r>
              <a:rPr lang="fi-FI" sz="2000" dirty="0"/>
              <a:t> </a:t>
            </a:r>
            <a:r>
              <a:rPr lang="fi-FI" sz="2000" dirty="0" err="1"/>
              <a:t>furnace</a:t>
            </a:r>
            <a:r>
              <a:rPr lang="fi-FI" sz="2000" dirty="0"/>
              <a:t> </a:t>
            </a:r>
            <a:r>
              <a:rPr lang="fi-FI" sz="2000" dirty="0" err="1"/>
              <a:t>has</a:t>
            </a:r>
            <a:r>
              <a:rPr lang="fi-FI" sz="2000" dirty="0"/>
              <a:t> </a:t>
            </a:r>
            <a:r>
              <a:rPr lang="fi-FI" sz="2000" dirty="0" err="1"/>
              <a:t>optimal</a:t>
            </a:r>
            <a:r>
              <a:rPr lang="fi-FI" sz="2000" dirty="0"/>
              <a:t> </a:t>
            </a:r>
            <a:r>
              <a:rPr lang="fi-FI" sz="2000" dirty="0" err="1"/>
              <a:t>circumstances</a:t>
            </a:r>
            <a:r>
              <a:rPr lang="fi-FI" sz="2000" dirty="0"/>
              <a:t> for </a:t>
            </a:r>
            <a:r>
              <a:rPr lang="fi-FI" sz="2000" dirty="0" err="1"/>
              <a:t>the</a:t>
            </a:r>
            <a:r>
              <a:rPr lang="fi-FI" sz="2000" dirty="0"/>
              <a:t> </a:t>
            </a:r>
            <a:r>
              <a:rPr lang="fi-FI" sz="2000" dirty="0" err="1"/>
              <a:t>waste</a:t>
            </a:r>
            <a:r>
              <a:rPr lang="fi-FI" sz="2000" dirty="0"/>
              <a:t> to burn. </a:t>
            </a:r>
            <a:r>
              <a:rPr lang="fi-FI" sz="2000" dirty="0" err="1"/>
              <a:t>The</a:t>
            </a:r>
            <a:r>
              <a:rPr lang="fi-FI" sz="2000" dirty="0"/>
              <a:t> </a:t>
            </a:r>
            <a:r>
              <a:rPr lang="fi-FI" sz="2000" dirty="0" err="1"/>
              <a:t>temperature</a:t>
            </a:r>
            <a:r>
              <a:rPr lang="fi-FI" sz="2000" dirty="0"/>
              <a:t> is </a:t>
            </a:r>
            <a:r>
              <a:rPr lang="fi-FI" sz="2000" dirty="0" err="1"/>
              <a:t>over</a:t>
            </a:r>
            <a:r>
              <a:rPr lang="fi-FI" sz="2000" dirty="0"/>
              <a:t> 850°C. </a:t>
            </a:r>
            <a:r>
              <a:rPr lang="fi-FI" sz="2000" dirty="0" err="1"/>
              <a:t>The</a:t>
            </a:r>
            <a:r>
              <a:rPr lang="fi-FI" sz="2000" dirty="0"/>
              <a:t> </a:t>
            </a:r>
            <a:r>
              <a:rPr lang="fi-FI" sz="2000" dirty="0" err="1"/>
              <a:t>heat</a:t>
            </a:r>
            <a:r>
              <a:rPr lang="fi-FI" sz="2000" dirty="0"/>
              <a:t> </a:t>
            </a:r>
            <a:r>
              <a:rPr lang="fi-FI" sz="2000" dirty="0" err="1"/>
              <a:t>causes</a:t>
            </a:r>
            <a:r>
              <a:rPr lang="fi-FI" sz="2000" dirty="0"/>
              <a:t> </a:t>
            </a:r>
            <a:r>
              <a:rPr lang="fi-FI" sz="2000" dirty="0" err="1"/>
              <a:t>the</a:t>
            </a:r>
            <a:r>
              <a:rPr lang="fi-FI" sz="2000" dirty="0"/>
              <a:t> </a:t>
            </a:r>
            <a:r>
              <a:rPr lang="fi-FI" sz="2000" dirty="0" err="1"/>
              <a:t>water</a:t>
            </a:r>
            <a:r>
              <a:rPr lang="fi-FI" sz="2000" dirty="0"/>
              <a:t> in </a:t>
            </a:r>
            <a:r>
              <a:rPr lang="fi-FI" sz="2000" dirty="0" err="1"/>
              <a:t>the</a:t>
            </a:r>
            <a:r>
              <a:rPr lang="fi-FI" sz="2000" dirty="0"/>
              <a:t> </a:t>
            </a:r>
            <a:r>
              <a:rPr lang="fi-FI" sz="2000" dirty="0" err="1"/>
              <a:t>pipes</a:t>
            </a:r>
            <a:r>
              <a:rPr lang="fi-FI" sz="2000" dirty="0"/>
              <a:t> to </a:t>
            </a:r>
            <a:r>
              <a:rPr lang="fi-FI" sz="2000" dirty="0" err="1"/>
              <a:t>vaporise</a:t>
            </a:r>
            <a:r>
              <a:rPr lang="fi-FI" sz="2000" dirty="0"/>
              <a:t>. </a:t>
            </a:r>
            <a:r>
              <a:rPr lang="fi-FI" sz="2000" dirty="0" err="1"/>
              <a:t>The</a:t>
            </a:r>
            <a:r>
              <a:rPr lang="fi-FI" sz="2000" dirty="0"/>
              <a:t> </a:t>
            </a:r>
            <a:r>
              <a:rPr lang="fi-FI" sz="2000" dirty="0" err="1"/>
              <a:t>steam</a:t>
            </a:r>
            <a:r>
              <a:rPr lang="fi-FI" sz="2000" dirty="0"/>
              <a:t> </a:t>
            </a:r>
            <a:r>
              <a:rPr lang="fi-FI" sz="2000" dirty="0" err="1"/>
              <a:t>can</a:t>
            </a:r>
            <a:r>
              <a:rPr lang="fi-FI" sz="2000" dirty="0"/>
              <a:t> </a:t>
            </a:r>
            <a:r>
              <a:rPr lang="fi-FI" sz="2000" dirty="0" err="1"/>
              <a:t>be</a:t>
            </a:r>
            <a:r>
              <a:rPr lang="fi-FI" sz="2000" dirty="0"/>
              <a:t> </a:t>
            </a:r>
            <a:r>
              <a:rPr lang="fi-FI" sz="2000" dirty="0" err="1"/>
              <a:t>up</a:t>
            </a:r>
            <a:r>
              <a:rPr lang="fi-FI" sz="2000" dirty="0"/>
              <a:t> to 515°C and </a:t>
            </a:r>
            <a:r>
              <a:rPr lang="fi-FI" sz="2000" dirty="0" err="1"/>
              <a:t>its</a:t>
            </a:r>
            <a:r>
              <a:rPr lang="fi-FI" sz="2000" dirty="0"/>
              <a:t> </a:t>
            </a:r>
            <a:r>
              <a:rPr lang="fi-FI" sz="2000" dirty="0" err="1"/>
              <a:t>pressure</a:t>
            </a:r>
            <a:r>
              <a:rPr lang="fi-FI" sz="2000" dirty="0"/>
              <a:t> 87.9 </a:t>
            </a:r>
            <a:r>
              <a:rPr lang="fi-FI" sz="2000" dirty="0" err="1"/>
              <a:t>bars</a:t>
            </a:r>
            <a:r>
              <a:rPr lang="fi-FI" sz="2000" dirty="0"/>
              <a:t>. </a:t>
            </a:r>
            <a:r>
              <a:rPr lang="fi-FI" sz="2000" dirty="0" err="1"/>
              <a:t>The</a:t>
            </a:r>
            <a:r>
              <a:rPr lang="fi-FI" sz="2000" dirty="0"/>
              <a:t> </a:t>
            </a:r>
            <a:r>
              <a:rPr lang="fi-FI" sz="2000" dirty="0" err="1"/>
              <a:t>energy</a:t>
            </a:r>
            <a:r>
              <a:rPr lang="fi-FI" sz="2000" dirty="0"/>
              <a:t> </a:t>
            </a:r>
            <a:r>
              <a:rPr lang="fi-FI" sz="2000" dirty="0" err="1"/>
              <a:t>from</a:t>
            </a:r>
            <a:r>
              <a:rPr lang="fi-FI" sz="2000" dirty="0"/>
              <a:t> </a:t>
            </a:r>
            <a:r>
              <a:rPr lang="fi-FI" sz="2000" dirty="0" err="1"/>
              <a:t>the</a:t>
            </a:r>
            <a:r>
              <a:rPr lang="fi-FI" sz="2000" dirty="0"/>
              <a:t> </a:t>
            </a:r>
            <a:r>
              <a:rPr lang="fi-FI" sz="2000" dirty="0" err="1"/>
              <a:t>steam</a:t>
            </a:r>
            <a:r>
              <a:rPr lang="fi-FI" sz="2000" dirty="0"/>
              <a:t> is </a:t>
            </a:r>
            <a:r>
              <a:rPr lang="fi-FI" sz="2000" dirty="0" err="1"/>
              <a:t>directed</a:t>
            </a:r>
            <a:r>
              <a:rPr lang="fi-FI" sz="2000" dirty="0"/>
              <a:t> to </a:t>
            </a:r>
            <a:r>
              <a:rPr lang="fi-FI" sz="2000" dirty="0" err="1"/>
              <a:t>the</a:t>
            </a:r>
            <a:r>
              <a:rPr lang="fi-FI" sz="2000" dirty="0"/>
              <a:t> </a:t>
            </a:r>
            <a:r>
              <a:rPr lang="fi-FI" sz="2000" dirty="0" err="1"/>
              <a:t>turbines</a:t>
            </a:r>
            <a:r>
              <a:rPr lang="fi-FI" sz="2000" dirty="0"/>
              <a:t> of </a:t>
            </a:r>
            <a:r>
              <a:rPr lang="fi-FI" sz="2000" dirty="0" err="1"/>
              <a:t>the</a:t>
            </a:r>
            <a:r>
              <a:rPr lang="fi-FI" sz="2000" dirty="0"/>
              <a:t> </a:t>
            </a:r>
            <a:r>
              <a:rPr lang="fi-FI" sz="2000" dirty="0" err="1"/>
              <a:t>Laanila</a:t>
            </a:r>
            <a:r>
              <a:rPr lang="fi-FI" sz="2000" dirty="0"/>
              <a:t> </a:t>
            </a:r>
            <a:r>
              <a:rPr lang="fi-FI" sz="2000" dirty="0" err="1"/>
              <a:t>eco</a:t>
            </a:r>
            <a:r>
              <a:rPr lang="fi-FI" sz="2000" dirty="0"/>
              <a:t> </a:t>
            </a:r>
            <a:r>
              <a:rPr lang="fi-FI" sz="2000" dirty="0" err="1"/>
              <a:t>power</a:t>
            </a:r>
            <a:r>
              <a:rPr lang="fi-FI" sz="2000" dirty="0"/>
              <a:t> </a:t>
            </a:r>
            <a:r>
              <a:rPr lang="fi-FI" sz="2000" dirty="0" err="1"/>
              <a:t>plant</a:t>
            </a:r>
            <a:r>
              <a:rPr lang="fi-FI" sz="2000" dirty="0"/>
              <a:t>, </a:t>
            </a:r>
            <a:r>
              <a:rPr lang="fi-FI" sz="2000" dirty="0" err="1"/>
              <a:t>where</a:t>
            </a:r>
            <a:r>
              <a:rPr lang="fi-FI" sz="2000" dirty="0"/>
              <a:t> </a:t>
            </a:r>
            <a:r>
              <a:rPr lang="fi-FI" sz="2000" dirty="0" err="1"/>
              <a:t>it’s</a:t>
            </a:r>
            <a:r>
              <a:rPr lang="fi-FI" sz="2000" dirty="0"/>
              <a:t> </a:t>
            </a:r>
            <a:r>
              <a:rPr lang="fi-FI" sz="2000" dirty="0" err="1"/>
              <a:t>used</a:t>
            </a:r>
            <a:r>
              <a:rPr lang="fi-FI" sz="2000" dirty="0"/>
              <a:t> in </a:t>
            </a:r>
            <a:r>
              <a:rPr lang="fi-FI" sz="2000" dirty="0" err="1"/>
              <a:t>Kemira’s</a:t>
            </a:r>
            <a:r>
              <a:rPr lang="fi-FI" sz="2000" dirty="0"/>
              <a:t> </a:t>
            </a:r>
            <a:r>
              <a:rPr lang="fi-FI" sz="2000" dirty="0" err="1"/>
              <a:t>industrial</a:t>
            </a:r>
            <a:r>
              <a:rPr lang="fi-FI" sz="2000" dirty="0"/>
              <a:t> </a:t>
            </a:r>
            <a:r>
              <a:rPr lang="fi-FI" sz="2000" dirty="0" err="1"/>
              <a:t>processes</a:t>
            </a:r>
            <a:r>
              <a:rPr lang="fi-FI" sz="2000" dirty="0"/>
              <a:t> and </a:t>
            </a:r>
            <a:r>
              <a:rPr lang="fi-FI" sz="2000" dirty="0" err="1"/>
              <a:t>Oulus’s</a:t>
            </a:r>
            <a:r>
              <a:rPr lang="fi-FI" sz="2000" dirty="0"/>
              <a:t> Energy </a:t>
            </a:r>
            <a:r>
              <a:rPr lang="fi-FI" sz="2000" dirty="0" err="1"/>
              <a:t>production</a:t>
            </a:r>
            <a:r>
              <a:rPr lang="fi-FI" sz="2000" dirty="0"/>
              <a:t> of </a:t>
            </a:r>
            <a:r>
              <a:rPr lang="fi-FI" sz="2000" dirty="0" err="1"/>
              <a:t>electricity</a:t>
            </a:r>
            <a:r>
              <a:rPr lang="fi-FI" sz="2000" dirty="0"/>
              <a:t> and </a:t>
            </a:r>
            <a:r>
              <a:rPr lang="fi-FI" sz="2000" dirty="0" err="1"/>
              <a:t>district</a:t>
            </a:r>
            <a:r>
              <a:rPr lang="fi-FI" sz="2000" dirty="0"/>
              <a:t> </a:t>
            </a:r>
            <a:r>
              <a:rPr lang="fi-FI" sz="2000" dirty="0" err="1"/>
              <a:t>heating</a:t>
            </a:r>
            <a:r>
              <a:rPr lang="fi-FI" sz="2000" dirty="0"/>
              <a:t>.”</a:t>
            </a:r>
          </a:p>
          <a:p>
            <a:endParaRPr lang="fi-FI" sz="2000" dirty="0"/>
          </a:p>
        </p:txBody>
      </p:sp>
      <p:sp>
        <p:nvSpPr>
          <p:cNvPr id="6" name="Dian numeron paikkamerkki 5">
            <a:extLst>
              <a:ext uri="{FF2B5EF4-FFF2-40B4-BE49-F238E27FC236}">
                <a16:creationId xmlns:a16="http://schemas.microsoft.com/office/drawing/2014/main" id="{C1B72D2A-ED27-49B7-8313-039E27B10361}"/>
              </a:ext>
            </a:extLst>
          </p:cNvPr>
          <p:cNvSpPr>
            <a:spLocks noGrp="1"/>
          </p:cNvSpPr>
          <p:nvPr>
            <p:ph type="sldNum" sz="quarter" idx="33"/>
          </p:nvPr>
        </p:nvSpPr>
        <p:spPr/>
        <p:txBody>
          <a:bodyPr/>
          <a:lstStyle/>
          <a:p>
            <a:fld id="{19B51A1E-902D-48AF-9020-955120F399B6}" type="slidenum">
              <a:rPr lang="en-ZA" smtClean="0"/>
              <a:pPr/>
              <a:t>4</a:t>
            </a:fld>
            <a:endParaRPr lang="en-ZA"/>
          </a:p>
        </p:txBody>
      </p:sp>
      <p:sp>
        <p:nvSpPr>
          <p:cNvPr id="7" name="Suorakulmio 6">
            <a:extLst>
              <a:ext uri="{FF2B5EF4-FFF2-40B4-BE49-F238E27FC236}">
                <a16:creationId xmlns:a16="http://schemas.microsoft.com/office/drawing/2014/main" id="{B208D8F6-F823-454F-A5A9-946298E2441A}"/>
              </a:ext>
            </a:extLst>
          </p:cNvPr>
          <p:cNvSpPr/>
          <p:nvPr/>
        </p:nvSpPr>
        <p:spPr>
          <a:xfrm>
            <a:off x="11632571" y="296054"/>
            <a:ext cx="57573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Otsikko 2">
            <a:extLst>
              <a:ext uri="{FF2B5EF4-FFF2-40B4-BE49-F238E27FC236}">
                <a16:creationId xmlns:a16="http://schemas.microsoft.com/office/drawing/2014/main" id="{7554DF2F-7E8A-0D4F-9AC5-7C7447982C4F}"/>
              </a:ext>
            </a:extLst>
          </p:cNvPr>
          <p:cNvSpPr>
            <a:spLocks noGrp="1"/>
          </p:cNvSpPr>
          <p:nvPr>
            <p:ph type="title"/>
          </p:nvPr>
        </p:nvSpPr>
        <p:spPr>
          <a:xfrm>
            <a:off x="432000" y="181240"/>
            <a:ext cx="5472000" cy="808110"/>
          </a:xfrm>
        </p:spPr>
        <p:txBody>
          <a:bodyPr/>
          <a:lstStyle/>
          <a:p>
            <a:r>
              <a:rPr lang="fi-FI" dirty="0" err="1"/>
              <a:t>The</a:t>
            </a:r>
            <a:r>
              <a:rPr lang="fi-FI" dirty="0"/>
              <a:t> </a:t>
            </a:r>
            <a:r>
              <a:rPr lang="fi-FI" dirty="0" err="1"/>
              <a:t>day</a:t>
            </a:r>
            <a:r>
              <a:rPr lang="fi-FI" dirty="0"/>
              <a:t>-to-</a:t>
            </a:r>
            <a:r>
              <a:rPr lang="fi-FI" dirty="0" err="1"/>
              <a:t>day</a:t>
            </a:r>
            <a:r>
              <a:rPr lang="fi-FI" dirty="0"/>
              <a:t> </a:t>
            </a:r>
            <a:r>
              <a:rPr lang="fi-FI" dirty="0" err="1"/>
              <a:t>process</a:t>
            </a:r>
            <a:endParaRPr lang="fi-FI" dirty="0"/>
          </a:p>
        </p:txBody>
      </p:sp>
      <p:pic>
        <p:nvPicPr>
          <p:cNvPr id="13" name="Kuvan paikkamerkki 12">
            <a:extLst>
              <a:ext uri="{FF2B5EF4-FFF2-40B4-BE49-F238E27FC236}">
                <a16:creationId xmlns:a16="http://schemas.microsoft.com/office/drawing/2014/main" id="{E4AF5E47-0DE2-E345-9047-5BE846043130}"/>
              </a:ext>
            </a:extLst>
          </p:cNvPr>
          <p:cNvPicPr>
            <a:picLocks noGrp="1" noChangeAspect="1"/>
          </p:cNvPicPr>
          <p:nvPr>
            <p:ph type="pic" sz="quarter" idx="14"/>
          </p:nvPr>
        </p:nvPicPr>
        <p:blipFill>
          <a:blip r:embed="rId2"/>
          <a:srcRect l="9752" r="9752"/>
          <a:stretch>
            <a:fillRect/>
          </a:stretch>
        </p:blipFill>
        <p:spPr>
          <a:xfrm>
            <a:off x="6459355" y="1355818"/>
            <a:ext cx="5365515" cy="4740856"/>
          </a:xfrm>
        </p:spPr>
      </p:pic>
      <p:sp>
        <p:nvSpPr>
          <p:cNvPr id="14" name="Freeform 5" descr="Hollow image accent">
            <a:extLst>
              <a:ext uri="{FF2B5EF4-FFF2-40B4-BE49-F238E27FC236}">
                <a16:creationId xmlns:a16="http://schemas.microsoft.com/office/drawing/2014/main" id="{8825957C-1A08-C94B-A40E-2340DB93134D}"/>
              </a:ext>
              <a:ext uri="{C183D7F6-B498-43B3-948B-1728B52AA6E4}">
                <adec:decorative xmlns:adec="http://schemas.microsoft.com/office/drawing/2017/decorative" val="1"/>
              </a:ext>
            </a:extLst>
          </p:cNvPr>
          <p:cNvSpPr>
            <a:spLocks noChangeAspect="1"/>
          </p:cNvSpPr>
          <p:nvPr/>
        </p:nvSpPr>
        <p:spPr bwMode="auto">
          <a:xfrm>
            <a:off x="9410485" y="5063925"/>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alpha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5" name="Freeform 5" descr="Solid image accent">
            <a:extLst>
              <a:ext uri="{FF2B5EF4-FFF2-40B4-BE49-F238E27FC236}">
                <a16:creationId xmlns:a16="http://schemas.microsoft.com/office/drawing/2014/main" id="{3E87EA77-9831-3A46-A98A-89226BB45DD6}"/>
              </a:ext>
              <a:ext uri="{C183D7F6-B498-43B3-948B-1728B52AA6E4}">
                <adec:decorative xmlns:adec="http://schemas.microsoft.com/office/drawing/2017/decorative" val="1"/>
              </a:ext>
            </a:extLst>
          </p:cNvPr>
          <p:cNvSpPr>
            <a:spLocks noChangeAspect="1"/>
          </p:cNvSpPr>
          <p:nvPr/>
        </p:nvSpPr>
        <p:spPr bwMode="auto">
          <a:xfrm>
            <a:off x="9506053" y="4901976"/>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alpha val="83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253539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a:extLst>
              <a:ext uri="{FF2B5EF4-FFF2-40B4-BE49-F238E27FC236}">
                <a16:creationId xmlns:a16="http://schemas.microsoft.com/office/drawing/2014/main" id="{F0105395-0270-A946-A171-DEF95189F1C4}"/>
              </a:ext>
            </a:extLst>
          </p:cNvPr>
          <p:cNvPicPr>
            <a:picLocks noGrp="1" noChangeAspect="1"/>
          </p:cNvPicPr>
          <p:nvPr>
            <p:ph type="pic" sz="quarter" idx="14"/>
          </p:nvPr>
        </p:nvPicPr>
        <p:blipFill>
          <a:blip r:embed="rId2"/>
          <a:srcRect l="12904" r="12904"/>
          <a:stretch>
            <a:fillRect/>
          </a:stretch>
        </p:blipFill>
        <p:spPr>
          <a:xfrm>
            <a:off x="6645275" y="1515649"/>
            <a:ext cx="5114277" cy="4518439"/>
          </a:xfrm>
        </p:spPr>
      </p:pic>
      <p:sp>
        <p:nvSpPr>
          <p:cNvPr id="12" name="Freeform 5" descr="Hollow image accent">
            <a:extLst>
              <a:ext uri="{FF2B5EF4-FFF2-40B4-BE49-F238E27FC236}">
                <a16:creationId xmlns:a16="http://schemas.microsoft.com/office/drawing/2014/main" id="{69D59743-E143-604A-8E28-9AA0712EDFCC}"/>
              </a:ext>
              <a:ext uri="{C183D7F6-B498-43B3-948B-1728B52AA6E4}">
                <adec:decorative xmlns:adec="http://schemas.microsoft.com/office/drawing/2017/decorative" val="1"/>
              </a:ext>
            </a:extLst>
          </p:cNvPr>
          <p:cNvSpPr>
            <a:spLocks noChangeAspect="1"/>
          </p:cNvSpPr>
          <p:nvPr/>
        </p:nvSpPr>
        <p:spPr bwMode="auto">
          <a:xfrm>
            <a:off x="7133378" y="4863831"/>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alpha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5" name="Sisällön paikkamerkki 4">
            <a:extLst>
              <a:ext uri="{FF2B5EF4-FFF2-40B4-BE49-F238E27FC236}">
                <a16:creationId xmlns:a16="http://schemas.microsoft.com/office/drawing/2014/main" id="{AC65EC88-F301-344A-99D4-7038F9685B6D}"/>
              </a:ext>
            </a:extLst>
          </p:cNvPr>
          <p:cNvSpPr>
            <a:spLocks noGrp="1"/>
          </p:cNvSpPr>
          <p:nvPr>
            <p:ph sz="half" idx="1"/>
          </p:nvPr>
        </p:nvSpPr>
        <p:spPr>
          <a:xfrm>
            <a:off x="284813" y="989350"/>
            <a:ext cx="6026046" cy="5688081"/>
          </a:xfrm>
        </p:spPr>
        <p:txBody>
          <a:bodyPr/>
          <a:lstStyle/>
          <a:p>
            <a:r>
              <a:rPr lang="fi-FI" sz="2000" dirty="0"/>
              <a:t>”</a:t>
            </a:r>
            <a:r>
              <a:rPr lang="fi-FI" sz="2000" dirty="0" err="1"/>
              <a:t>The</a:t>
            </a:r>
            <a:r>
              <a:rPr lang="fi-FI" sz="2000" dirty="0"/>
              <a:t> </a:t>
            </a:r>
            <a:r>
              <a:rPr lang="fi-FI" sz="2000" dirty="0" err="1"/>
              <a:t>waste</a:t>
            </a:r>
            <a:r>
              <a:rPr lang="fi-FI" sz="2000" dirty="0"/>
              <a:t> </a:t>
            </a:r>
            <a:r>
              <a:rPr lang="fi-FI" sz="2000" dirty="0" err="1"/>
              <a:t>burning</a:t>
            </a:r>
            <a:r>
              <a:rPr lang="fi-FI" sz="2000" dirty="0"/>
              <a:t> </a:t>
            </a:r>
            <a:r>
              <a:rPr lang="fi-FI" sz="2000" dirty="0" err="1"/>
              <a:t>process</a:t>
            </a:r>
            <a:r>
              <a:rPr lang="fi-FI" sz="2000" dirty="0"/>
              <a:t> </a:t>
            </a:r>
            <a:r>
              <a:rPr lang="fi-FI" sz="2000" dirty="0" err="1"/>
              <a:t>forms</a:t>
            </a:r>
            <a:r>
              <a:rPr lang="fi-FI" sz="2000" dirty="0"/>
              <a:t> </a:t>
            </a:r>
            <a:r>
              <a:rPr lang="fi-FI" sz="2000" dirty="0" err="1"/>
              <a:t>flue</a:t>
            </a:r>
            <a:r>
              <a:rPr lang="fi-FI" sz="2000" dirty="0"/>
              <a:t> </a:t>
            </a:r>
            <a:r>
              <a:rPr lang="fi-FI" sz="2000" dirty="0" err="1"/>
              <a:t>gases</a:t>
            </a:r>
            <a:r>
              <a:rPr lang="fi-FI" sz="2000" dirty="0"/>
              <a:t> and </a:t>
            </a:r>
            <a:r>
              <a:rPr lang="fi-FI" sz="2000" dirty="0" err="1"/>
              <a:t>ash</a:t>
            </a:r>
            <a:r>
              <a:rPr lang="fi-FI" sz="2000" dirty="0"/>
              <a:t>. </a:t>
            </a:r>
            <a:r>
              <a:rPr lang="fi-FI" sz="2000" dirty="0" err="1"/>
              <a:t>The</a:t>
            </a:r>
            <a:r>
              <a:rPr lang="fi-FI" sz="2000" dirty="0"/>
              <a:t> </a:t>
            </a:r>
            <a:r>
              <a:rPr lang="fi-FI" sz="2000" dirty="0" err="1"/>
              <a:t>flue</a:t>
            </a:r>
            <a:r>
              <a:rPr lang="fi-FI" sz="2000" dirty="0"/>
              <a:t> </a:t>
            </a:r>
            <a:r>
              <a:rPr lang="fi-FI" sz="2000" dirty="0" err="1"/>
              <a:t>gases</a:t>
            </a:r>
            <a:r>
              <a:rPr lang="fi-FI" sz="2000" dirty="0"/>
              <a:t> </a:t>
            </a:r>
            <a:r>
              <a:rPr lang="fi-FI" sz="2000" dirty="0" err="1"/>
              <a:t>are</a:t>
            </a:r>
            <a:r>
              <a:rPr lang="fi-FI" sz="2000" dirty="0"/>
              <a:t> </a:t>
            </a:r>
            <a:r>
              <a:rPr lang="fi-FI" sz="2000" dirty="0" err="1"/>
              <a:t>processed</a:t>
            </a:r>
            <a:r>
              <a:rPr lang="fi-FI" sz="2000" dirty="0"/>
              <a:t> in a </a:t>
            </a:r>
            <a:r>
              <a:rPr lang="fi-FI" sz="2000" dirty="0" err="1"/>
              <a:t>seperate</a:t>
            </a:r>
            <a:r>
              <a:rPr lang="fi-FI" sz="2000" dirty="0"/>
              <a:t> </a:t>
            </a:r>
            <a:r>
              <a:rPr lang="fi-FI" sz="2000" dirty="0" err="1"/>
              <a:t>purification</a:t>
            </a:r>
            <a:r>
              <a:rPr lang="fi-FI" sz="2000" dirty="0"/>
              <a:t> </a:t>
            </a:r>
            <a:r>
              <a:rPr lang="fi-FI" sz="2000" dirty="0" err="1"/>
              <a:t>device</a:t>
            </a:r>
            <a:r>
              <a:rPr lang="fi-FI" sz="2000" dirty="0"/>
              <a:t>.”</a:t>
            </a:r>
          </a:p>
          <a:p>
            <a:r>
              <a:rPr lang="fi-FI" sz="2000" dirty="0"/>
              <a:t>”</a:t>
            </a:r>
            <a:r>
              <a:rPr lang="fi-FI" sz="2000" dirty="0" err="1"/>
              <a:t>The</a:t>
            </a:r>
            <a:r>
              <a:rPr lang="fi-FI" sz="2000" dirty="0"/>
              <a:t> </a:t>
            </a:r>
            <a:r>
              <a:rPr lang="fi-FI" sz="2000" dirty="0" err="1"/>
              <a:t>first</a:t>
            </a:r>
            <a:r>
              <a:rPr lang="fi-FI" sz="2000" dirty="0"/>
              <a:t> </a:t>
            </a:r>
            <a:r>
              <a:rPr lang="fi-FI" sz="2000" dirty="0" err="1"/>
              <a:t>step</a:t>
            </a:r>
            <a:r>
              <a:rPr lang="fi-FI" sz="2000" dirty="0"/>
              <a:t> of </a:t>
            </a:r>
            <a:r>
              <a:rPr lang="fi-FI" sz="2000" dirty="0" err="1"/>
              <a:t>the</a:t>
            </a:r>
            <a:r>
              <a:rPr lang="fi-FI" sz="2000" dirty="0"/>
              <a:t> </a:t>
            </a:r>
            <a:r>
              <a:rPr lang="fi-FI" sz="2000" dirty="0" err="1"/>
              <a:t>purification</a:t>
            </a:r>
            <a:r>
              <a:rPr lang="fi-FI" sz="2000" dirty="0"/>
              <a:t> </a:t>
            </a:r>
            <a:r>
              <a:rPr lang="fi-FI" sz="2000" dirty="0" err="1"/>
              <a:t>process</a:t>
            </a:r>
            <a:r>
              <a:rPr lang="fi-FI" sz="2000" dirty="0"/>
              <a:t> </a:t>
            </a:r>
            <a:r>
              <a:rPr lang="fi-FI" sz="2000" dirty="0" err="1"/>
              <a:t>happens</a:t>
            </a:r>
            <a:r>
              <a:rPr lang="fi-FI" sz="2000" dirty="0"/>
              <a:t> in </a:t>
            </a:r>
            <a:r>
              <a:rPr lang="fi-FI" sz="2000" dirty="0" err="1"/>
              <a:t>the</a:t>
            </a:r>
            <a:r>
              <a:rPr lang="fi-FI" sz="2000" dirty="0"/>
              <a:t> </a:t>
            </a:r>
            <a:r>
              <a:rPr lang="fi-FI" sz="2000" dirty="0" err="1"/>
              <a:t>cooling</a:t>
            </a:r>
            <a:r>
              <a:rPr lang="fi-FI" sz="2000" dirty="0"/>
              <a:t> </a:t>
            </a:r>
            <a:r>
              <a:rPr lang="fi-FI" sz="2000" dirty="0" err="1"/>
              <a:t>device</a:t>
            </a:r>
            <a:r>
              <a:rPr lang="fi-FI" sz="2000" dirty="0"/>
              <a:t> </a:t>
            </a:r>
            <a:r>
              <a:rPr lang="fi-FI" sz="2000" dirty="0" err="1"/>
              <a:t>where</a:t>
            </a:r>
            <a:r>
              <a:rPr lang="fi-FI" sz="2000" dirty="0"/>
              <a:t> </a:t>
            </a:r>
            <a:r>
              <a:rPr lang="fi-FI" sz="2000" dirty="0" err="1"/>
              <a:t>the</a:t>
            </a:r>
            <a:r>
              <a:rPr lang="fi-FI" sz="2000" dirty="0"/>
              <a:t> </a:t>
            </a:r>
            <a:r>
              <a:rPr lang="fi-FI" sz="2000" dirty="0" err="1"/>
              <a:t>temperature</a:t>
            </a:r>
            <a:r>
              <a:rPr lang="fi-FI" sz="2000" dirty="0"/>
              <a:t> of </a:t>
            </a:r>
            <a:r>
              <a:rPr lang="fi-FI" sz="2000" dirty="0" err="1"/>
              <a:t>the</a:t>
            </a:r>
            <a:r>
              <a:rPr lang="fi-FI" sz="2000" dirty="0"/>
              <a:t> </a:t>
            </a:r>
            <a:r>
              <a:rPr lang="fi-FI" sz="2000" dirty="0" err="1"/>
              <a:t>gas</a:t>
            </a:r>
            <a:r>
              <a:rPr lang="fi-FI" sz="2000" dirty="0"/>
              <a:t> is </a:t>
            </a:r>
            <a:r>
              <a:rPr lang="fi-FI" sz="2000" dirty="0" err="1"/>
              <a:t>lowered</a:t>
            </a:r>
            <a:r>
              <a:rPr lang="fi-FI" sz="2000" dirty="0"/>
              <a:t> </a:t>
            </a:r>
            <a:r>
              <a:rPr lang="fi-FI" sz="2000" dirty="0" err="1"/>
              <a:t>enough</a:t>
            </a:r>
            <a:r>
              <a:rPr lang="fi-FI" sz="2000" dirty="0"/>
              <a:t> to </a:t>
            </a:r>
            <a:r>
              <a:rPr lang="fi-FI" sz="2000" dirty="0" err="1"/>
              <a:t>fit</a:t>
            </a:r>
            <a:r>
              <a:rPr lang="fi-FI" sz="2000" dirty="0"/>
              <a:t> </a:t>
            </a:r>
            <a:r>
              <a:rPr lang="fi-FI" sz="2000" dirty="0" err="1"/>
              <a:t>the</a:t>
            </a:r>
            <a:r>
              <a:rPr lang="fi-FI" sz="2000" dirty="0"/>
              <a:t> </a:t>
            </a:r>
            <a:r>
              <a:rPr lang="fi-FI" sz="2000" dirty="0" err="1"/>
              <a:t>chemical</a:t>
            </a:r>
            <a:r>
              <a:rPr lang="fi-FI" sz="2000" dirty="0"/>
              <a:t> </a:t>
            </a:r>
            <a:r>
              <a:rPr lang="fi-FI" sz="2000" dirty="0" err="1"/>
              <a:t>reactions</a:t>
            </a:r>
            <a:r>
              <a:rPr lang="fi-FI" sz="2000" dirty="0"/>
              <a:t>.”</a:t>
            </a:r>
          </a:p>
          <a:p>
            <a:r>
              <a:rPr lang="fi-FI" sz="2000" dirty="0"/>
              <a:t>”In </a:t>
            </a:r>
            <a:r>
              <a:rPr lang="fi-FI" sz="2000" dirty="0" err="1"/>
              <a:t>the</a:t>
            </a:r>
            <a:r>
              <a:rPr lang="fi-FI" sz="2000" dirty="0"/>
              <a:t> </a:t>
            </a:r>
            <a:r>
              <a:rPr lang="fi-FI" sz="2000" dirty="0" err="1"/>
              <a:t>second</a:t>
            </a:r>
            <a:r>
              <a:rPr lang="fi-FI" sz="2000" dirty="0"/>
              <a:t> </a:t>
            </a:r>
            <a:r>
              <a:rPr lang="fi-FI" sz="2000" dirty="0" err="1"/>
              <a:t>step</a:t>
            </a:r>
            <a:r>
              <a:rPr lang="fi-FI" sz="2000" dirty="0"/>
              <a:t>, </a:t>
            </a:r>
            <a:r>
              <a:rPr lang="fi-FI" sz="2000" dirty="0" err="1"/>
              <a:t>chemicals</a:t>
            </a:r>
            <a:r>
              <a:rPr lang="fi-FI" sz="2000" dirty="0"/>
              <a:t> </a:t>
            </a:r>
            <a:r>
              <a:rPr lang="fi-FI" sz="2000" dirty="0" err="1"/>
              <a:t>like</a:t>
            </a:r>
            <a:r>
              <a:rPr lang="fi-FI" sz="2000" dirty="0"/>
              <a:t> </a:t>
            </a:r>
            <a:r>
              <a:rPr lang="fi-FI" sz="2000" dirty="0" err="1"/>
              <a:t>slaked</a:t>
            </a:r>
            <a:r>
              <a:rPr lang="fi-FI" sz="2000" dirty="0"/>
              <a:t> lime and </a:t>
            </a:r>
            <a:r>
              <a:rPr lang="fi-FI" sz="2000" dirty="0" err="1"/>
              <a:t>active</a:t>
            </a:r>
            <a:r>
              <a:rPr lang="fi-FI" sz="2000" dirty="0"/>
              <a:t> </a:t>
            </a:r>
            <a:r>
              <a:rPr lang="fi-FI" sz="2000" dirty="0" err="1"/>
              <a:t>carbon</a:t>
            </a:r>
            <a:r>
              <a:rPr lang="fi-FI" sz="2000" dirty="0"/>
              <a:t> </a:t>
            </a:r>
            <a:r>
              <a:rPr lang="fi-FI" sz="2000" dirty="0" err="1"/>
              <a:t>are</a:t>
            </a:r>
            <a:r>
              <a:rPr lang="fi-FI" sz="2000" dirty="0"/>
              <a:t> </a:t>
            </a:r>
            <a:r>
              <a:rPr lang="fi-FI" sz="2000" dirty="0" err="1"/>
              <a:t>added</a:t>
            </a:r>
            <a:r>
              <a:rPr lang="fi-FI" sz="2000" dirty="0"/>
              <a:t> to </a:t>
            </a:r>
            <a:r>
              <a:rPr lang="fi-FI" sz="2000" dirty="0" err="1"/>
              <a:t>the</a:t>
            </a:r>
            <a:r>
              <a:rPr lang="fi-FI" sz="2000" dirty="0"/>
              <a:t> </a:t>
            </a:r>
            <a:r>
              <a:rPr lang="fi-FI" sz="2000" dirty="0" err="1"/>
              <a:t>cooling</a:t>
            </a:r>
            <a:r>
              <a:rPr lang="fi-FI" sz="2000" dirty="0"/>
              <a:t> </a:t>
            </a:r>
            <a:r>
              <a:rPr lang="fi-FI" sz="2000" dirty="0" err="1"/>
              <a:t>device</a:t>
            </a:r>
            <a:r>
              <a:rPr lang="fi-FI" sz="2000" dirty="0"/>
              <a:t> to help </a:t>
            </a:r>
            <a:r>
              <a:rPr lang="fi-FI" sz="2000" dirty="0" err="1"/>
              <a:t>purify</a:t>
            </a:r>
            <a:r>
              <a:rPr lang="fi-FI" sz="2000" dirty="0"/>
              <a:t> </a:t>
            </a:r>
            <a:r>
              <a:rPr lang="fi-FI" sz="2000" dirty="0" err="1"/>
              <a:t>the</a:t>
            </a:r>
            <a:r>
              <a:rPr lang="fi-FI" sz="2000" dirty="0"/>
              <a:t> </a:t>
            </a:r>
            <a:r>
              <a:rPr lang="fi-FI" sz="2000" dirty="0" err="1"/>
              <a:t>flue</a:t>
            </a:r>
            <a:r>
              <a:rPr lang="fi-FI" sz="2000" dirty="0"/>
              <a:t> </a:t>
            </a:r>
            <a:r>
              <a:rPr lang="fi-FI" sz="2000" dirty="0" err="1"/>
              <a:t>gases</a:t>
            </a:r>
            <a:r>
              <a:rPr lang="fi-FI" sz="2000" dirty="0"/>
              <a:t>. </a:t>
            </a:r>
            <a:r>
              <a:rPr lang="fi-FI" sz="2000" dirty="0" err="1"/>
              <a:t>The</a:t>
            </a:r>
            <a:r>
              <a:rPr lang="fi-FI" sz="2000" dirty="0"/>
              <a:t> </a:t>
            </a:r>
            <a:r>
              <a:rPr lang="fi-FI" sz="2000" dirty="0" err="1"/>
              <a:t>chemicals</a:t>
            </a:r>
            <a:r>
              <a:rPr lang="fi-FI" sz="2000" dirty="0"/>
              <a:t> </a:t>
            </a:r>
            <a:r>
              <a:rPr lang="fi-FI" sz="2000" dirty="0" err="1"/>
              <a:t>react</a:t>
            </a:r>
            <a:r>
              <a:rPr lang="fi-FI" sz="2000" dirty="0"/>
              <a:t> </a:t>
            </a:r>
            <a:r>
              <a:rPr lang="fi-FI" sz="2000" dirty="0" err="1"/>
              <a:t>with</a:t>
            </a:r>
            <a:r>
              <a:rPr lang="fi-FI" sz="2000" dirty="0"/>
              <a:t> </a:t>
            </a:r>
            <a:r>
              <a:rPr lang="fi-FI" sz="2000" dirty="0" err="1"/>
              <a:t>the</a:t>
            </a:r>
            <a:r>
              <a:rPr lang="fi-FI" sz="2000" dirty="0"/>
              <a:t> </a:t>
            </a:r>
            <a:r>
              <a:rPr lang="fi-FI" sz="2000" dirty="0" err="1"/>
              <a:t>flue</a:t>
            </a:r>
            <a:r>
              <a:rPr lang="fi-FI" sz="2000" dirty="0"/>
              <a:t> </a:t>
            </a:r>
            <a:r>
              <a:rPr lang="fi-FI" sz="2000" dirty="0" err="1"/>
              <a:t>gases</a:t>
            </a:r>
            <a:r>
              <a:rPr lang="fi-FI" sz="2000" dirty="0"/>
              <a:t> and </a:t>
            </a:r>
            <a:r>
              <a:rPr lang="fi-FI" sz="2000" dirty="0" err="1"/>
              <a:t>remove</a:t>
            </a:r>
            <a:r>
              <a:rPr lang="fi-FI" sz="2000" dirty="0"/>
              <a:t> </a:t>
            </a:r>
            <a:r>
              <a:rPr lang="fi-FI" sz="2000" dirty="0" err="1"/>
              <a:t>any</a:t>
            </a:r>
            <a:r>
              <a:rPr lang="fi-FI" sz="2000" dirty="0"/>
              <a:t> </a:t>
            </a:r>
            <a:r>
              <a:rPr lang="fi-FI" sz="2000" dirty="0" err="1"/>
              <a:t>toxic</a:t>
            </a:r>
            <a:r>
              <a:rPr lang="fi-FI" sz="2000" dirty="0"/>
              <a:t> </a:t>
            </a:r>
            <a:r>
              <a:rPr lang="fi-FI" sz="2000" dirty="0" err="1"/>
              <a:t>compounds</a:t>
            </a:r>
            <a:r>
              <a:rPr lang="fi-FI" sz="2000" dirty="0"/>
              <a:t> in </a:t>
            </a:r>
            <a:r>
              <a:rPr lang="fi-FI" sz="2000" dirty="0" err="1"/>
              <a:t>the</a:t>
            </a:r>
            <a:r>
              <a:rPr lang="fi-FI" sz="2000" dirty="0"/>
              <a:t> </a:t>
            </a:r>
            <a:r>
              <a:rPr lang="fi-FI" sz="2000" dirty="0" err="1"/>
              <a:t>process</a:t>
            </a:r>
            <a:r>
              <a:rPr lang="fi-FI" sz="2000" dirty="0"/>
              <a:t>.”</a:t>
            </a:r>
          </a:p>
          <a:p>
            <a:r>
              <a:rPr lang="fi-FI" sz="2000" dirty="0"/>
              <a:t>”In </a:t>
            </a:r>
            <a:r>
              <a:rPr lang="fi-FI" sz="2000" dirty="0" err="1"/>
              <a:t>the</a:t>
            </a:r>
            <a:r>
              <a:rPr lang="fi-FI" sz="2000" dirty="0"/>
              <a:t> </a:t>
            </a:r>
            <a:r>
              <a:rPr lang="fi-FI" sz="2000" dirty="0" err="1"/>
              <a:t>third</a:t>
            </a:r>
            <a:r>
              <a:rPr lang="fi-FI" sz="2000" dirty="0"/>
              <a:t> </a:t>
            </a:r>
            <a:r>
              <a:rPr lang="fi-FI" sz="2000" dirty="0" err="1"/>
              <a:t>step</a:t>
            </a:r>
            <a:r>
              <a:rPr lang="fi-FI" sz="2000" dirty="0"/>
              <a:t>, </a:t>
            </a:r>
            <a:r>
              <a:rPr lang="fi-FI" sz="2000" dirty="0" err="1"/>
              <a:t>the</a:t>
            </a:r>
            <a:r>
              <a:rPr lang="fi-FI" sz="2000" dirty="0"/>
              <a:t> </a:t>
            </a:r>
            <a:r>
              <a:rPr lang="fi-FI" sz="2000" dirty="0" err="1"/>
              <a:t>flue</a:t>
            </a:r>
            <a:r>
              <a:rPr lang="fi-FI" sz="2000" dirty="0"/>
              <a:t> </a:t>
            </a:r>
            <a:r>
              <a:rPr lang="fi-FI" sz="2000" dirty="0" err="1"/>
              <a:t>gases</a:t>
            </a:r>
            <a:r>
              <a:rPr lang="fi-FI" sz="2000" dirty="0"/>
              <a:t> </a:t>
            </a:r>
            <a:r>
              <a:rPr lang="fi-FI" sz="2000" dirty="0" err="1"/>
              <a:t>are</a:t>
            </a:r>
            <a:r>
              <a:rPr lang="fi-FI" sz="2000" dirty="0"/>
              <a:t> </a:t>
            </a:r>
            <a:r>
              <a:rPr lang="fi-FI" sz="2000" dirty="0" err="1"/>
              <a:t>directed</a:t>
            </a:r>
            <a:r>
              <a:rPr lang="fi-FI" sz="2000" dirty="0"/>
              <a:t> to a </a:t>
            </a:r>
            <a:r>
              <a:rPr lang="fi-FI" sz="2000" dirty="0" err="1"/>
              <a:t>bag</a:t>
            </a:r>
            <a:r>
              <a:rPr lang="fi-FI" sz="2000" dirty="0"/>
              <a:t> </a:t>
            </a:r>
            <a:r>
              <a:rPr lang="fi-FI" sz="2000" dirty="0" err="1"/>
              <a:t>filter</a:t>
            </a:r>
            <a:r>
              <a:rPr lang="fi-FI" sz="2000" dirty="0"/>
              <a:t>, </a:t>
            </a:r>
            <a:r>
              <a:rPr lang="fi-FI" sz="2000" dirty="0" err="1"/>
              <a:t>where</a:t>
            </a:r>
            <a:r>
              <a:rPr lang="fi-FI" sz="2000" dirty="0"/>
              <a:t> </a:t>
            </a:r>
            <a:r>
              <a:rPr lang="fi-FI" sz="2000" dirty="0" err="1"/>
              <a:t>the</a:t>
            </a:r>
            <a:r>
              <a:rPr lang="fi-FI" sz="2000" dirty="0"/>
              <a:t> </a:t>
            </a:r>
            <a:r>
              <a:rPr lang="fi-FI" sz="2000"/>
              <a:t>reaction</a:t>
            </a:r>
            <a:r>
              <a:rPr lang="fi-FI" sz="2000" dirty="0"/>
              <a:t> products of </a:t>
            </a:r>
            <a:r>
              <a:rPr lang="fi-FI" sz="2000" dirty="0" err="1"/>
              <a:t>the</a:t>
            </a:r>
            <a:r>
              <a:rPr lang="fi-FI" sz="2000" dirty="0"/>
              <a:t> </a:t>
            </a:r>
            <a:r>
              <a:rPr lang="fi-FI" sz="2000" dirty="0" err="1"/>
              <a:t>gases</a:t>
            </a:r>
            <a:r>
              <a:rPr lang="fi-FI" sz="2000" dirty="0"/>
              <a:t> and </a:t>
            </a:r>
            <a:r>
              <a:rPr lang="fi-FI" sz="2000" dirty="0" err="1"/>
              <a:t>the</a:t>
            </a:r>
            <a:r>
              <a:rPr lang="fi-FI" sz="2000" dirty="0"/>
              <a:t> </a:t>
            </a:r>
            <a:r>
              <a:rPr lang="fi-FI" sz="2000" dirty="0" err="1"/>
              <a:t>chemicals</a:t>
            </a:r>
            <a:r>
              <a:rPr lang="fi-FI" sz="2000" dirty="0"/>
              <a:t> </a:t>
            </a:r>
            <a:r>
              <a:rPr lang="fi-FI" sz="2000" dirty="0" err="1"/>
              <a:t>are</a:t>
            </a:r>
            <a:r>
              <a:rPr lang="fi-FI" sz="2000" dirty="0"/>
              <a:t> </a:t>
            </a:r>
            <a:r>
              <a:rPr lang="fi-FI" sz="2000" dirty="0" err="1"/>
              <a:t>removed</a:t>
            </a:r>
            <a:r>
              <a:rPr lang="fi-FI" sz="2000" dirty="0"/>
              <a:t> </a:t>
            </a:r>
            <a:r>
              <a:rPr lang="fi-FI" sz="2000" dirty="0" err="1"/>
              <a:t>with</a:t>
            </a:r>
            <a:r>
              <a:rPr lang="fi-FI" sz="2000" dirty="0"/>
              <a:t> </a:t>
            </a:r>
            <a:r>
              <a:rPr lang="fi-FI" sz="2000" dirty="0" err="1"/>
              <a:t>the</a:t>
            </a:r>
            <a:r>
              <a:rPr lang="fi-FI" sz="2000" dirty="0"/>
              <a:t> </a:t>
            </a:r>
            <a:r>
              <a:rPr lang="fi-FI" sz="2000" dirty="0" err="1"/>
              <a:t>remaining</a:t>
            </a:r>
            <a:r>
              <a:rPr lang="fi-FI" sz="2000" dirty="0"/>
              <a:t> </a:t>
            </a:r>
            <a:r>
              <a:rPr lang="fi-FI" sz="2000" dirty="0" err="1"/>
              <a:t>fly</a:t>
            </a:r>
            <a:r>
              <a:rPr lang="fi-FI" sz="2000" dirty="0"/>
              <a:t> </a:t>
            </a:r>
            <a:r>
              <a:rPr lang="fi-FI" sz="2000" dirty="0" err="1"/>
              <a:t>ash</a:t>
            </a:r>
            <a:r>
              <a:rPr lang="fi-FI" sz="2000" dirty="0"/>
              <a:t>.”</a:t>
            </a:r>
          </a:p>
          <a:p>
            <a:r>
              <a:rPr lang="fi-FI" sz="2000" dirty="0"/>
              <a:t>”</a:t>
            </a:r>
            <a:r>
              <a:rPr lang="fi-FI" sz="2000" dirty="0" err="1"/>
              <a:t>After</a:t>
            </a:r>
            <a:r>
              <a:rPr lang="fi-FI" sz="2000" dirty="0"/>
              <a:t> </a:t>
            </a:r>
            <a:r>
              <a:rPr lang="fi-FI" sz="2000" dirty="0" err="1"/>
              <a:t>all</a:t>
            </a:r>
            <a:r>
              <a:rPr lang="fi-FI" sz="2000" dirty="0"/>
              <a:t> </a:t>
            </a:r>
            <a:r>
              <a:rPr lang="fi-FI" sz="2000" dirty="0" err="1"/>
              <a:t>this</a:t>
            </a:r>
            <a:r>
              <a:rPr lang="fi-FI" sz="2000" dirty="0"/>
              <a:t>, </a:t>
            </a:r>
            <a:r>
              <a:rPr lang="fi-FI" sz="2000" dirty="0" err="1"/>
              <a:t>the</a:t>
            </a:r>
            <a:r>
              <a:rPr lang="fi-FI" sz="2000" dirty="0"/>
              <a:t> </a:t>
            </a:r>
            <a:r>
              <a:rPr lang="fi-FI" sz="2000" dirty="0" err="1"/>
              <a:t>purified</a:t>
            </a:r>
            <a:r>
              <a:rPr lang="fi-FI" sz="2000" dirty="0"/>
              <a:t> </a:t>
            </a:r>
            <a:r>
              <a:rPr lang="fi-FI" sz="2000" dirty="0" err="1"/>
              <a:t>gases</a:t>
            </a:r>
            <a:r>
              <a:rPr lang="fi-FI" sz="2000" dirty="0"/>
              <a:t> </a:t>
            </a:r>
            <a:r>
              <a:rPr lang="fi-FI" sz="2000" dirty="0" err="1"/>
              <a:t>are</a:t>
            </a:r>
            <a:r>
              <a:rPr lang="fi-FI" sz="2000" dirty="0"/>
              <a:t> </a:t>
            </a:r>
            <a:r>
              <a:rPr lang="fi-FI" sz="2000"/>
              <a:t>below</a:t>
            </a:r>
            <a:r>
              <a:rPr lang="fi-FI" sz="2000" dirty="0"/>
              <a:t> </a:t>
            </a:r>
            <a:r>
              <a:rPr lang="fi-FI" sz="2000" dirty="0" err="1"/>
              <a:t>the</a:t>
            </a:r>
            <a:r>
              <a:rPr lang="fi-FI" sz="2000" dirty="0"/>
              <a:t> </a:t>
            </a:r>
            <a:r>
              <a:rPr lang="fi-FI" sz="2000" dirty="0" err="1"/>
              <a:t>required</a:t>
            </a:r>
            <a:r>
              <a:rPr lang="fi-FI" sz="2000" dirty="0"/>
              <a:t> emission </a:t>
            </a:r>
            <a:r>
              <a:rPr lang="fi-FI" sz="2000" dirty="0" err="1"/>
              <a:t>limits</a:t>
            </a:r>
            <a:r>
              <a:rPr lang="fi-FI" sz="2000" dirty="0"/>
              <a:t>. Just </a:t>
            </a:r>
            <a:r>
              <a:rPr lang="fi-FI" sz="2000" dirty="0" err="1"/>
              <a:t>before</a:t>
            </a:r>
            <a:r>
              <a:rPr lang="fi-FI" sz="2000" dirty="0"/>
              <a:t> </a:t>
            </a:r>
            <a:r>
              <a:rPr lang="fi-FI" sz="2000" dirty="0" err="1"/>
              <a:t>the</a:t>
            </a:r>
            <a:r>
              <a:rPr lang="fi-FI" sz="2000" dirty="0"/>
              <a:t> </a:t>
            </a:r>
            <a:r>
              <a:rPr lang="fi-FI" sz="2000" dirty="0" err="1"/>
              <a:t>flue</a:t>
            </a:r>
            <a:r>
              <a:rPr lang="fi-FI" sz="2000" dirty="0"/>
              <a:t> </a:t>
            </a:r>
            <a:r>
              <a:rPr lang="fi-FI" sz="2000" dirty="0" err="1"/>
              <a:t>gas</a:t>
            </a:r>
            <a:r>
              <a:rPr lang="fi-FI" sz="2000" dirty="0"/>
              <a:t> is </a:t>
            </a:r>
            <a:r>
              <a:rPr lang="fi-FI" sz="2000" dirty="0" err="1"/>
              <a:t>directed</a:t>
            </a:r>
            <a:r>
              <a:rPr lang="fi-FI" sz="2000" dirty="0"/>
              <a:t> </a:t>
            </a:r>
            <a:r>
              <a:rPr lang="fi-FI" sz="2000" dirty="0" err="1"/>
              <a:t>up</a:t>
            </a:r>
            <a:r>
              <a:rPr lang="fi-FI" sz="2000" dirty="0"/>
              <a:t> </a:t>
            </a:r>
            <a:r>
              <a:rPr lang="fi-FI" sz="2000" dirty="0" err="1"/>
              <a:t>the</a:t>
            </a:r>
            <a:r>
              <a:rPr lang="fi-FI" sz="2000" dirty="0"/>
              <a:t> 90 </a:t>
            </a:r>
            <a:r>
              <a:rPr lang="fi-FI" sz="2000" dirty="0" err="1"/>
              <a:t>metre</a:t>
            </a:r>
            <a:r>
              <a:rPr lang="fi-FI" sz="2000" dirty="0"/>
              <a:t> </a:t>
            </a:r>
            <a:r>
              <a:rPr lang="fi-FI" sz="2000" dirty="0" err="1"/>
              <a:t>pipe</a:t>
            </a:r>
            <a:r>
              <a:rPr lang="fi-FI" sz="2000" dirty="0"/>
              <a:t>, </a:t>
            </a:r>
            <a:r>
              <a:rPr lang="fi-FI" sz="2000" dirty="0" err="1"/>
              <a:t>the</a:t>
            </a:r>
            <a:r>
              <a:rPr lang="fi-FI" sz="2000" dirty="0"/>
              <a:t> </a:t>
            </a:r>
            <a:r>
              <a:rPr lang="fi-FI" sz="2000" dirty="0" err="1"/>
              <a:t>remaining</a:t>
            </a:r>
            <a:r>
              <a:rPr lang="fi-FI" sz="2000" dirty="0"/>
              <a:t> </a:t>
            </a:r>
            <a:r>
              <a:rPr lang="fi-FI" sz="2000" dirty="0" err="1"/>
              <a:t>thermal</a:t>
            </a:r>
            <a:r>
              <a:rPr lang="fi-FI" sz="2000" dirty="0"/>
              <a:t> </a:t>
            </a:r>
            <a:r>
              <a:rPr lang="fi-FI" sz="2000" dirty="0" err="1"/>
              <a:t>energy</a:t>
            </a:r>
            <a:r>
              <a:rPr lang="fi-FI" sz="2000" dirty="0"/>
              <a:t> of </a:t>
            </a:r>
            <a:r>
              <a:rPr lang="fi-FI" sz="2000" dirty="0" err="1"/>
              <a:t>the</a:t>
            </a:r>
            <a:r>
              <a:rPr lang="fi-FI" sz="2000" dirty="0"/>
              <a:t> </a:t>
            </a:r>
            <a:r>
              <a:rPr lang="fi-FI" sz="2000" dirty="0" err="1"/>
              <a:t>gas</a:t>
            </a:r>
            <a:r>
              <a:rPr lang="fi-FI" sz="2000" dirty="0"/>
              <a:t> is </a:t>
            </a:r>
            <a:r>
              <a:rPr lang="fi-FI" sz="2000" dirty="0" err="1"/>
              <a:t>stored</a:t>
            </a:r>
            <a:r>
              <a:rPr lang="fi-FI" sz="2000" dirty="0"/>
              <a:t> and </a:t>
            </a:r>
            <a:r>
              <a:rPr lang="fi-FI" sz="2000" dirty="0" err="1"/>
              <a:t>used</a:t>
            </a:r>
            <a:r>
              <a:rPr lang="fi-FI" sz="2000" dirty="0"/>
              <a:t> for </a:t>
            </a:r>
            <a:r>
              <a:rPr lang="fi-FI" sz="2000" dirty="0" err="1"/>
              <a:t>the</a:t>
            </a:r>
            <a:r>
              <a:rPr lang="fi-FI" sz="2000" dirty="0"/>
              <a:t> </a:t>
            </a:r>
            <a:r>
              <a:rPr lang="fi-FI" sz="2000" dirty="0" err="1"/>
              <a:t>production</a:t>
            </a:r>
            <a:r>
              <a:rPr lang="fi-FI" sz="2000" dirty="0"/>
              <a:t> of </a:t>
            </a:r>
            <a:r>
              <a:rPr lang="fi-FI" sz="2000" dirty="0" err="1"/>
              <a:t>district</a:t>
            </a:r>
            <a:r>
              <a:rPr lang="fi-FI" sz="2000" dirty="0"/>
              <a:t> </a:t>
            </a:r>
            <a:r>
              <a:rPr lang="fi-FI" sz="2000" dirty="0" err="1"/>
              <a:t>heating</a:t>
            </a:r>
            <a:r>
              <a:rPr lang="fi-FI" sz="2000" dirty="0"/>
              <a:t>.”</a:t>
            </a:r>
          </a:p>
          <a:p>
            <a:endParaRPr lang="fi-FI" dirty="0"/>
          </a:p>
        </p:txBody>
      </p:sp>
      <p:sp>
        <p:nvSpPr>
          <p:cNvPr id="6" name="Dian numeron paikkamerkki 5">
            <a:extLst>
              <a:ext uri="{FF2B5EF4-FFF2-40B4-BE49-F238E27FC236}">
                <a16:creationId xmlns:a16="http://schemas.microsoft.com/office/drawing/2014/main" id="{D99210BD-1196-7D41-A081-E68CAB48CA6D}"/>
              </a:ext>
            </a:extLst>
          </p:cNvPr>
          <p:cNvSpPr>
            <a:spLocks noGrp="1"/>
          </p:cNvSpPr>
          <p:nvPr>
            <p:ph type="sldNum" sz="quarter" idx="33"/>
          </p:nvPr>
        </p:nvSpPr>
        <p:spPr/>
        <p:txBody>
          <a:bodyPr/>
          <a:lstStyle/>
          <a:p>
            <a:fld id="{19B51A1E-902D-48AF-9020-955120F399B6}" type="slidenum">
              <a:rPr lang="en-ZA" smtClean="0"/>
              <a:pPr/>
              <a:t>5</a:t>
            </a:fld>
            <a:endParaRPr lang="en-ZA"/>
          </a:p>
        </p:txBody>
      </p:sp>
      <p:sp>
        <p:nvSpPr>
          <p:cNvPr id="7" name="Otsikko 2">
            <a:extLst>
              <a:ext uri="{FF2B5EF4-FFF2-40B4-BE49-F238E27FC236}">
                <a16:creationId xmlns:a16="http://schemas.microsoft.com/office/drawing/2014/main" id="{9E928AA0-1C16-DB42-8060-E47712F35591}"/>
              </a:ext>
            </a:extLst>
          </p:cNvPr>
          <p:cNvSpPr>
            <a:spLocks noGrp="1"/>
          </p:cNvSpPr>
          <p:nvPr>
            <p:ph type="title"/>
          </p:nvPr>
        </p:nvSpPr>
        <p:spPr>
          <a:xfrm>
            <a:off x="432000" y="344774"/>
            <a:ext cx="5472000" cy="537227"/>
          </a:xfrm>
        </p:spPr>
        <p:txBody>
          <a:bodyPr/>
          <a:lstStyle/>
          <a:p>
            <a:r>
              <a:rPr lang="fi-FI" dirty="0" err="1"/>
              <a:t>The</a:t>
            </a:r>
            <a:r>
              <a:rPr lang="fi-FI" dirty="0"/>
              <a:t> </a:t>
            </a:r>
            <a:r>
              <a:rPr lang="fi-FI" dirty="0" err="1"/>
              <a:t>purification</a:t>
            </a:r>
            <a:r>
              <a:rPr lang="fi-FI" dirty="0"/>
              <a:t> of </a:t>
            </a:r>
            <a:r>
              <a:rPr lang="fi-FI" dirty="0" err="1"/>
              <a:t>the</a:t>
            </a:r>
            <a:r>
              <a:rPr lang="fi-FI" dirty="0"/>
              <a:t> </a:t>
            </a:r>
            <a:r>
              <a:rPr lang="fi-FI" dirty="0" err="1"/>
              <a:t>toxins</a:t>
            </a:r>
            <a:endParaRPr lang="fi-FI" dirty="0"/>
          </a:p>
        </p:txBody>
      </p:sp>
      <p:sp>
        <p:nvSpPr>
          <p:cNvPr id="8" name="Suorakulmio 7">
            <a:extLst>
              <a:ext uri="{FF2B5EF4-FFF2-40B4-BE49-F238E27FC236}">
                <a16:creationId xmlns:a16="http://schemas.microsoft.com/office/drawing/2014/main" id="{90C50D7F-47C3-164C-B131-0D798CFBA43A}"/>
              </a:ext>
            </a:extLst>
          </p:cNvPr>
          <p:cNvSpPr/>
          <p:nvPr/>
        </p:nvSpPr>
        <p:spPr>
          <a:xfrm>
            <a:off x="11633201" y="0"/>
            <a:ext cx="57573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Freeform 5" descr="Solid image accent">
            <a:extLst>
              <a:ext uri="{FF2B5EF4-FFF2-40B4-BE49-F238E27FC236}">
                <a16:creationId xmlns:a16="http://schemas.microsoft.com/office/drawing/2014/main" id="{1B8AB341-2216-6B43-AED6-D67410119909}"/>
              </a:ext>
              <a:ext uri="{C183D7F6-B498-43B3-948B-1728B52AA6E4}">
                <adec:decorative xmlns:adec="http://schemas.microsoft.com/office/drawing/2017/decorative" val="1"/>
              </a:ext>
            </a:extLst>
          </p:cNvPr>
          <p:cNvSpPr>
            <a:spLocks noChangeAspect="1"/>
          </p:cNvSpPr>
          <p:nvPr/>
        </p:nvSpPr>
        <p:spPr bwMode="auto">
          <a:xfrm>
            <a:off x="7843073" y="470188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alpha val="83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102025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B800907-DD93-164C-B6FB-BBC0F649C7E3}"/>
              </a:ext>
            </a:extLst>
          </p:cNvPr>
          <p:cNvSpPr>
            <a:spLocks noGrp="1"/>
          </p:cNvSpPr>
          <p:nvPr>
            <p:ph type="title"/>
          </p:nvPr>
        </p:nvSpPr>
        <p:spPr/>
        <p:txBody>
          <a:bodyPr/>
          <a:lstStyle/>
          <a:p>
            <a:r>
              <a:rPr lang="fi-FI" dirty="0" err="1"/>
              <a:t>The</a:t>
            </a:r>
            <a:r>
              <a:rPr lang="fi-FI" dirty="0"/>
              <a:t> </a:t>
            </a:r>
            <a:r>
              <a:rPr lang="fi-FI" dirty="0" err="1"/>
              <a:t>end</a:t>
            </a:r>
            <a:r>
              <a:rPr lang="fi-FI" dirty="0"/>
              <a:t> </a:t>
            </a:r>
            <a:r>
              <a:rPr lang="fi-FI" dirty="0" err="1"/>
              <a:t>product</a:t>
            </a:r>
            <a:endParaRPr lang="fi-FI" dirty="0"/>
          </a:p>
        </p:txBody>
      </p:sp>
      <p:sp>
        <p:nvSpPr>
          <p:cNvPr id="5" name="Sisällön paikkamerkki 4">
            <a:extLst>
              <a:ext uri="{FF2B5EF4-FFF2-40B4-BE49-F238E27FC236}">
                <a16:creationId xmlns:a16="http://schemas.microsoft.com/office/drawing/2014/main" id="{CBAEA135-1D08-CC42-BA45-B9DB56FD661A}"/>
              </a:ext>
            </a:extLst>
          </p:cNvPr>
          <p:cNvSpPr>
            <a:spLocks noGrp="1"/>
          </p:cNvSpPr>
          <p:nvPr>
            <p:ph sz="half" idx="1"/>
          </p:nvPr>
        </p:nvSpPr>
        <p:spPr>
          <a:xfrm>
            <a:off x="417359" y="1285637"/>
            <a:ext cx="5472000" cy="5572363"/>
          </a:xfrm>
        </p:spPr>
        <p:txBody>
          <a:bodyPr vert="horz" lIns="0" tIns="0" rIns="0" bIns="0" rtlCol="0" anchor="t">
            <a:noAutofit/>
          </a:bodyPr>
          <a:lstStyle/>
          <a:p>
            <a:pPr>
              <a:lnSpc>
                <a:spcPct val="100000"/>
              </a:lnSpc>
            </a:pPr>
            <a:r>
              <a:rPr lang="en-GB" sz="2000" dirty="0">
                <a:cs typeface="Calibri Light"/>
              </a:rPr>
              <a:t>“About 20-25% of the incinerated waste become ashes and cinder. The cinder is then delivered to </a:t>
            </a:r>
            <a:r>
              <a:rPr lang="en-GB" sz="2000" dirty="0" err="1">
                <a:cs typeface="Calibri Light"/>
              </a:rPr>
              <a:t>Rusko's</a:t>
            </a:r>
            <a:r>
              <a:rPr lang="en-GB" sz="2000" dirty="0">
                <a:cs typeface="Calibri Light"/>
              </a:rPr>
              <a:t> Landfill where it’s aged and filtered. </a:t>
            </a:r>
          </a:p>
          <a:p>
            <a:pPr>
              <a:lnSpc>
                <a:spcPct val="100000"/>
              </a:lnSpc>
            </a:pPr>
            <a:r>
              <a:rPr lang="en-GB" sz="2000" dirty="0">
                <a:cs typeface="Calibri Light"/>
              </a:rPr>
              <a:t>“In the filtering process iron, copper, aluminium and stainless steel is removed. The filtered cinder is then utilized in construction. Metals are brought back to industries where they are to be recycled and used again.” </a:t>
            </a:r>
          </a:p>
          <a:p>
            <a:pPr>
              <a:lnSpc>
                <a:spcPct val="100000"/>
              </a:lnSpc>
            </a:pPr>
            <a:r>
              <a:rPr lang="en-GB" sz="2000" dirty="0">
                <a:cs typeface="Calibri Light"/>
              </a:rPr>
              <a:t>“A small ratio of the ash; flue gas's purification product and furnace ash are categorized as hazardous waste. </a:t>
            </a:r>
            <a:r>
              <a:rPr lang="en-GB" sz="2000" dirty="0" err="1">
                <a:cs typeface="Calibri Light"/>
              </a:rPr>
              <a:t>Ekokem</a:t>
            </a:r>
            <a:r>
              <a:rPr lang="en-GB" sz="2000" dirty="0">
                <a:cs typeface="Calibri Light"/>
              </a:rPr>
              <a:t> Oy, based in Pori, is responsible of appropriate after-care of the hazardous waste.”  </a:t>
            </a:r>
          </a:p>
        </p:txBody>
      </p:sp>
      <p:sp>
        <p:nvSpPr>
          <p:cNvPr id="6" name="Dian numeron paikkamerkki 5">
            <a:extLst>
              <a:ext uri="{FF2B5EF4-FFF2-40B4-BE49-F238E27FC236}">
                <a16:creationId xmlns:a16="http://schemas.microsoft.com/office/drawing/2014/main" id="{D22C73A3-5319-3F48-A9C8-A5C8EB5C5E81}"/>
              </a:ext>
            </a:extLst>
          </p:cNvPr>
          <p:cNvSpPr>
            <a:spLocks noGrp="1"/>
          </p:cNvSpPr>
          <p:nvPr>
            <p:ph type="sldNum" sz="quarter" idx="33"/>
          </p:nvPr>
        </p:nvSpPr>
        <p:spPr/>
        <p:txBody>
          <a:bodyPr/>
          <a:lstStyle/>
          <a:p>
            <a:fld id="{19B51A1E-902D-48AF-9020-955120F399B6}" type="slidenum">
              <a:rPr lang="en-ZA" smtClean="0"/>
              <a:pPr/>
              <a:t>6</a:t>
            </a:fld>
            <a:endParaRPr lang="en-ZA"/>
          </a:p>
        </p:txBody>
      </p:sp>
      <p:sp>
        <p:nvSpPr>
          <p:cNvPr id="7" name="Suorakulmio 6">
            <a:extLst>
              <a:ext uri="{FF2B5EF4-FFF2-40B4-BE49-F238E27FC236}">
                <a16:creationId xmlns:a16="http://schemas.microsoft.com/office/drawing/2014/main" id="{4F6F9070-A73A-F142-AE1D-3BBAF6B37608}"/>
              </a:ext>
            </a:extLst>
          </p:cNvPr>
          <p:cNvSpPr/>
          <p:nvPr/>
        </p:nvSpPr>
        <p:spPr>
          <a:xfrm>
            <a:off x="11633201" y="0"/>
            <a:ext cx="57573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n paikkamerkki 8">
            <a:extLst>
              <a:ext uri="{FF2B5EF4-FFF2-40B4-BE49-F238E27FC236}">
                <a16:creationId xmlns:a16="http://schemas.microsoft.com/office/drawing/2014/main" id="{494EEFBB-EDAB-844F-85AF-7536EEF2C340}"/>
              </a:ext>
            </a:extLst>
          </p:cNvPr>
          <p:cNvPicPr>
            <a:picLocks noGrp="1" noChangeAspect="1"/>
          </p:cNvPicPr>
          <p:nvPr>
            <p:ph type="pic" sz="quarter" idx="14"/>
          </p:nvPr>
        </p:nvPicPr>
        <p:blipFill>
          <a:blip r:embed="rId2"/>
          <a:srcRect l="12314" r="12314"/>
          <a:stretch>
            <a:fillRect/>
          </a:stretch>
        </p:blipFill>
        <p:spPr>
          <a:xfrm>
            <a:off x="6481148" y="1473200"/>
            <a:ext cx="5144205" cy="4545311"/>
          </a:xfrm>
        </p:spPr>
      </p:pic>
      <p:sp>
        <p:nvSpPr>
          <p:cNvPr id="11" name="Freeform 5" descr="Hollow image accent">
            <a:extLst>
              <a:ext uri="{FF2B5EF4-FFF2-40B4-BE49-F238E27FC236}">
                <a16:creationId xmlns:a16="http://schemas.microsoft.com/office/drawing/2014/main" id="{50057D48-4A99-9E42-A163-CC2F9908CC72}"/>
              </a:ext>
              <a:ext uri="{C183D7F6-B498-43B3-948B-1728B52AA6E4}">
                <adec:decorative xmlns:adec="http://schemas.microsoft.com/office/drawing/2017/decorative" val="1"/>
              </a:ext>
            </a:extLst>
          </p:cNvPr>
          <p:cNvSpPr>
            <a:spLocks noChangeAspect="1"/>
          </p:cNvSpPr>
          <p:nvPr/>
        </p:nvSpPr>
        <p:spPr bwMode="auto">
          <a:xfrm>
            <a:off x="6929949" y="64840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alpha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2" name="Freeform 5" descr="Solid image accent">
            <a:extLst>
              <a:ext uri="{FF2B5EF4-FFF2-40B4-BE49-F238E27FC236}">
                <a16:creationId xmlns:a16="http://schemas.microsoft.com/office/drawing/2014/main" id="{EBC07AA3-279D-B143-82C3-2E5B4ECB549C}"/>
              </a:ext>
              <a:ext uri="{C183D7F6-B498-43B3-948B-1728B52AA6E4}">
                <adec:decorative xmlns:adec="http://schemas.microsoft.com/office/drawing/2017/decorative" val="1"/>
              </a:ext>
            </a:extLst>
          </p:cNvPr>
          <p:cNvSpPr>
            <a:spLocks noChangeAspect="1"/>
          </p:cNvSpPr>
          <p:nvPr/>
        </p:nvSpPr>
        <p:spPr bwMode="auto">
          <a:xfrm>
            <a:off x="7664727" y="177755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alpha val="83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37182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99B05E5-7637-4BA6-8086-8ABF83C4DB9A}"/>
              </a:ext>
            </a:extLst>
          </p:cNvPr>
          <p:cNvSpPr>
            <a:spLocks noGrp="1"/>
          </p:cNvSpPr>
          <p:nvPr>
            <p:ph sz="half" idx="1"/>
          </p:nvPr>
        </p:nvSpPr>
        <p:spPr>
          <a:xfrm>
            <a:off x="237995" y="914400"/>
            <a:ext cx="6494756" cy="5943599"/>
          </a:xfrm>
        </p:spPr>
        <p:txBody>
          <a:bodyPr vert="horz" lIns="0" tIns="0" rIns="0" bIns="0" rtlCol="0" anchor="t">
            <a:noAutofit/>
          </a:bodyPr>
          <a:lstStyle/>
          <a:p>
            <a:r>
              <a:rPr lang="en-GB" sz="2000" dirty="0">
                <a:cs typeface="Calibri Light"/>
              </a:rPr>
              <a:t>"EU's waste incinerating directive and the power plant's environmental permit regulates the operation of the power plant, the amount of emission and its surveillance. The emission limits are clearly smaller than the limits of traditionally functioning power plants.</a:t>
            </a:r>
            <a:r>
              <a:rPr lang="en-GB" sz="2000" b="1" dirty="0">
                <a:cs typeface="Calibri Light"/>
              </a:rPr>
              <a:t> </a:t>
            </a:r>
            <a:r>
              <a:rPr lang="en-GB" sz="2000" dirty="0">
                <a:cs typeface="Calibri Light"/>
              </a:rPr>
              <a:t>The incineration of waste emits so little that they are not considered problematic in any area of the EU."</a:t>
            </a:r>
            <a:endParaRPr lang="en-US" sz="2000" dirty="0">
              <a:cs typeface="Calibri Light"/>
            </a:endParaRPr>
          </a:p>
          <a:p>
            <a:r>
              <a:rPr lang="en-US" sz="2000" dirty="0">
                <a:cs typeface="Calibri Light"/>
              </a:rPr>
              <a:t>"Air emissions and the water going into Oulu River are constantly being monitored. The results are reported to the authorities regularly."</a:t>
            </a:r>
          </a:p>
          <a:p>
            <a:r>
              <a:rPr lang="en-US" sz="2000" dirty="0">
                <a:cs typeface="Calibri Light"/>
              </a:rPr>
              <a:t>“The transport, acceptance, storage and processing doesn't have any negative effects on the power plant's vicinity nor on its transportation route."</a:t>
            </a:r>
          </a:p>
          <a:p>
            <a:r>
              <a:rPr lang="en-US" sz="2000" dirty="0">
                <a:cs typeface="Calibri Light"/>
              </a:rPr>
              <a:t>"The odor is being limited by using technical solutions. When it comes to noise, the power plant follows all the regulations."</a:t>
            </a:r>
            <a:endParaRPr lang="en-US" sz="2000" b="1" dirty="0">
              <a:cs typeface="Calibri Light"/>
            </a:endParaRPr>
          </a:p>
          <a:p>
            <a:r>
              <a:rPr lang="en-US" sz="2000" b="1" dirty="0">
                <a:cs typeface="Calibri Light"/>
              </a:rPr>
              <a:t>"</a:t>
            </a:r>
            <a:r>
              <a:rPr lang="en-US" sz="2000" b="1" dirty="0" err="1">
                <a:cs typeface="Calibri Light"/>
              </a:rPr>
              <a:t>Laanila's</a:t>
            </a:r>
            <a:r>
              <a:rPr lang="en-US" sz="2000" b="1" dirty="0">
                <a:cs typeface="Calibri Light"/>
              </a:rPr>
              <a:t> Eco Power Plant shifts Northern Finland's waste disposal into the more modern European standard. From waste to clean energy - that is northern energy."</a:t>
            </a:r>
            <a:endParaRPr lang="en-US" sz="2000" dirty="0"/>
          </a:p>
        </p:txBody>
      </p:sp>
      <p:sp>
        <p:nvSpPr>
          <p:cNvPr id="8" name="Suorakulmio 7">
            <a:extLst>
              <a:ext uri="{FF2B5EF4-FFF2-40B4-BE49-F238E27FC236}">
                <a16:creationId xmlns:a16="http://schemas.microsoft.com/office/drawing/2014/main" id="{D79416A5-F7CC-0A4D-B7B9-B08DAF13C847}"/>
              </a:ext>
            </a:extLst>
          </p:cNvPr>
          <p:cNvSpPr/>
          <p:nvPr/>
        </p:nvSpPr>
        <p:spPr>
          <a:xfrm>
            <a:off x="11628726" y="-1"/>
            <a:ext cx="57573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n paikkamerkki 6">
            <a:extLst>
              <a:ext uri="{FF2B5EF4-FFF2-40B4-BE49-F238E27FC236}">
                <a16:creationId xmlns:a16="http://schemas.microsoft.com/office/drawing/2014/main" id="{64BEA2A6-3098-E84B-9D33-056C4D88E6B3}"/>
              </a:ext>
            </a:extLst>
          </p:cNvPr>
          <p:cNvPicPr>
            <a:picLocks noGrp="1" noChangeAspect="1"/>
          </p:cNvPicPr>
          <p:nvPr>
            <p:ph type="pic" sz="quarter" idx="14"/>
          </p:nvPr>
        </p:nvPicPr>
        <p:blipFill>
          <a:blip r:embed="rId2"/>
          <a:srcRect l="6689" r="6689"/>
          <a:stretch>
            <a:fillRect/>
          </a:stretch>
        </p:blipFill>
        <p:spPr>
          <a:xfrm>
            <a:off x="6749686" y="1334267"/>
            <a:ext cx="5074884" cy="4484061"/>
          </a:xfrm>
        </p:spPr>
      </p:pic>
      <p:sp>
        <p:nvSpPr>
          <p:cNvPr id="9" name="Freeform 5" descr="Hollow image accent">
            <a:extLst>
              <a:ext uri="{FF2B5EF4-FFF2-40B4-BE49-F238E27FC236}">
                <a16:creationId xmlns:a16="http://schemas.microsoft.com/office/drawing/2014/main" id="{48750E63-64ED-294C-98C9-42727CF67EDA}"/>
              </a:ext>
              <a:ext uri="{C183D7F6-B498-43B3-948B-1728B52AA6E4}">
                <adec:decorative xmlns:adec="http://schemas.microsoft.com/office/drawing/2017/decorative" val="1"/>
              </a:ext>
            </a:extLst>
          </p:cNvPr>
          <p:cNvSpPr>
            <a:spLocks noChangeAspect="1"/>
          </p:cNvSpPr>
          <p:nvPr/>
        </p:nvSpPr>
        <p:spPr bwMode="auto">
          <a:xfrm>
            <a:off x="9327655" y="6931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alpha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0" name="Freeform 5" descr="Solid image accent">
            <a:extLst>
              <a:ext uri="{FF2B5EF4-FFF2-40B4-BE49-F238E27FC236}">
                <a16:creationId xmlns:a16="http://schemas.microsoft.com/office/drawing/2014/main" id="{C7953246-868D-DE45-AC05-08D22391D214}"/>
              </a:ext>
              <a:ext uri="{C183D7F6-B498-43B3-948B-1728B52AA6E4}">
                <adec:decorative xmlns:adec="http://schemas.microsoft.com/office/drawing/2017/decorative" val="1"/>
              </a:ext>
            </a:extLst>
          </p:cNvPr>
          <p:cNvSpPr>
            <a:spLocks noChangeAspect="1"/>
          </p:cNvSpPr>
          <p:nvPr/>
        </p:nvSpPr>
        <p:spPr bwMode="auto">
          <a:xfrm>
            <a:off x="9385183" y="165143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alpha val="83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11" name="Tekstiruutu 10">
            <a:extLst>
              <a:ext uri="{FF2B5EF4-FFF2-40B4-BE49-F238E27FC236}">
                <a16:creationId xmlns:a16="http://schemas.microsoft.com/office/drawing/2014/main" id="{AD65C986-F00E-AE4F-968F-24634D8908E2}"/>
              </a:ext>
            </a:extLst>
          </p:cNvPr>
          <p:cNvSpPr txBox="1"/>
          <p:nvPr/>
        </p:nvSpPr>
        <p:spPr>
          <a:xfrm>
            <a:off x="374491" y="212942"/>
            <a:ext cx="5600424" cy="584775"/>
          </a:xfrm>
          <a:prstGeom prst="rect">
            <a:avLst/>
          </a:prstGeom>
          <a:noFill/>
        </p:spPr>
        <p:txBody>
          <a:bodyPr wrap="square" rtlCol="0">
            <a:spAutoFit/>
          </a:bodyPr>
          <a:lstStyle/>
          <a:p>
            <a:r>
              <a:rPr lang="fi-FI" sz="3200" dirty="0" err="1">
                <a:latin typeface="+mj-lt"/>
              </a:rPr>
              <a:t>Regulations</a:t>
            </a:r>
            <a:endParaRPr lang="fi-FI" sz="3200" dirty="0">
              <a:latin typeface="+mj-lt"/>
            </a:endParaRPr>
          </a:p>
        </p:txBody>
      </p:sp>
    </p:spTree>
    <p:extLst>
      <p:ext uri="{BB962C8B-B14F-4D97-AF65-F5344CB8AC3E}">
        <p14:creationId xmlns:p14="http://schemas.microsoft.com/office/powerpoint/2010/main" val="273673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17000"/>
          </a:schemeClr>
        </a:solidFill>
        <a:effectLst/>
      </p:bgPr>
    </p:bg>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E9C9CB40-4C85-AD47-9FC2-C016656D2C50}"/>
              </a:ext>
            </a:extLst>
          </p:cNvPr>
          <p:cNvSpPr>
            <a:spLocks noGrp="1"/>
          </p:cNvSpPr>
          <p:nvPr>
            <p:ph type="sldNum" sz="quarter" idx="13"/>
          </p:nvPr>
        </p:nvSpPr>
        <p:spPr/>
        <p:txBody>
          <a:bodyPr/>
          <a:lstStyle/>
          <a:p>
            <a:fld id="{19B51A1E-902D-48AF-9020-955120F399B6}" type="slidenum">
              <a:rPr lang="en-ZA" smtClean="0"/>
              <a:pPr/>
              <a:t>8</a:t>
            </a:fld>
            <a:endParaRPr lang="en-ZA"/>
          </a:p>
        </p:txBody>
      </p:sp>
      <p:pic>
        <p:nvPicPr>
          <p:cNvPr id="6" name="Kuva 5">
            <a:extLst>
              <a:ext uri="{FF2B5EF4-FFF2-40B4-BE49-F238E27FC236}">
                <a16:creationId xmlns:a16="http://schemas.microsoft.com/office/drawing/2014/main" id="{9BAA3016-9FD2-AA4A-91F1-278C11C46B50}"/>
              </a:ext>
            </a:extLst>
          </p:cNvPr>
          <p:cNvPicPr>
            <a:picLocks noChangeAspect="1"/>
          </p:cNvPicPr>
          <p:nvPr/>
        </p:nvPicPr>
        <p:blipFill>
          <a:blip r:embed="rId2"/>
          <a:stretch>
            <a:fillRect/>
          </a:stretch>
        </p:blipFill>
        <p:spPr>
          <a:xfrm>
            <a:off x="0" y="0"/>
            <a:ext cx="12192000" cy="6858000"/>
          </a:xfrm>
          <a:prstGeom prst="rect">
            <a:avLst/>
          </a:prstGeom>
        </p:spPr>
      </p:pic>
      <p:sp>
        <p:nvSpPr>
          <p:cNvPr id="7" name="Tekstiruutu 6">
            <a:extLst>
              <a:ext uri="{FF2B5EF4-FFF2-40B4-BE49-F238E27FC236}">
                <a16:creationId xmlns:a16="http://schemas.microsoft.com/office/drawing/2014/main" id="{F18DA20A-5E0E-F34E-81AC-CEFE9DF33556}"/>
              </a:ext>
            </a:extLst>
          </p:cNvPr>
          <p:cNvSpPr txBox="1"/>
          <p:nvPr/>
        </p:nvSpPr>
        <p:spPr>
          <a:xfrm>
            <a:off x="4574086" y="2607305"/>
            <a:ext cx="4720225" cy="821695"/>
          </a:xfrm>
          <a:prstGeom prst="rect">
            <a:avLst/>
          </a:prstGeom>
          <a:noFill/>
        </p:spPr>
        <p:txBody>
          <a:bodyPr wrap="square" rtlCol="0">
            <a:prstTxWarp prst="textArchUp">
              <a:avLst/>
            </a:prstTxWarp>
            <a:spAutoFit/>
          </a:bodyPr>
          <a:lstStyle/>
          <a:p>
            <a:r>
              <a:rPr lang="fi-FI" sz="6000" dirty="0" err="1">
                <a:ln w="0"/>
                <a:solidFill>
                  <a:schemeClr val="bg1"/>
                </a:solidFill>
                <a:effectLst>
                  <a:glow rad="139700">
                    <a:schemeClr val="accent6">
                      <a:lumMod val="40000"/>
                      <a:lumOff val="60000"/>
                      <a:alpha val="40000"/>
                    </a:schemeClr>
                  </a:glow>
                </a:effectLst>
                <a:latin typeface="Britannic Bold" panose="020B0903060703020204" pitchFamily="34" charset="77"/>
                <a:cs typeface="Aharoni" panose="02010803020104030203" pitchFamily="2" charset="-79"/>
              </a:rPr>
              <a:t>Thank</a:t>
            </a:r>
            <a:r>
              <a:rPr lang="fi-FI" sz="6000" dirty="0">
                <a:ln w="0"/>
                <a:solidFill>
                  <a:schemeClr val="bg1"/>
                </a:solidFill>
                <a:effectLst>
                  <a:glow rad="139700">
                    <a:schemeClr val="accent6">
                      <a:lumMod val="40000"/>
                      <a:lumOff val="60000"/>
                      <a:alpha val="40000"/>
                    </a:schemeClr>
                  </a:glow>
                </a:effectLst>
                <a:latin typeface="Britannic Bold" panose="020B0903060703020204" pitchFamily="34" charset="77"/>
                <a:cs typeface="Aharoni" panose="02010803020104030203" pitchFamily="2" charset="-79"/>
              </a:rPr>
              <a:t> </a:t>
            </a:r>
            <a:r>
              <a:rPr lang="fi-FI" sz="6000" dirty="0" err="1">
                <a:ln w="0"/>
                <a:solidFill>
                  <a:schemeClr val="bg1"/>
                </a:solidFill>
                <a:effectLst>
                  <a:glow rad="139700">
                    <a:schemeClr val="accent6">
                      <a:lumMod val="40000"/>
                      <a:lumOff val="60000"/>
                      <a:alpha val="40000"/>
                    </a:schemeClr>
                  </a:glow>
                </a:effectLst>
                <a:latin typeface="Britannic Bold" panose="020B0903060703020204" pitchFamily="34" charset="77"/>
                <a:cs typeface="Aharoni" panose="02010803020104030203" pitchFamily="2" charset="-79"/>
              </a:rPr>
              <a:t>you</a:t>
            </a:r>
            <a:r>
              <a:rPr lang="fi-FI" sz="6000" dirty="0">
                <a:ln w="0"/>
                <a:solidFill>
                  <a:schemeClr val="bg1"/>
                </a:solidFill>
                <a:effectLst>
                  <a:glow rad="139700">
                    <a:schemeClr val="accent6">
                      <a:lumMod val="40000"/>
                      <a:lumOff val="60000"/>
                      <a:alpha val="40000"/>
                    </a:schemeClr>
                  </a:glow>
                </a:effectLst>
                <a:latin typeface="Britannic Bold" panose="020B0903060703020204" pitchFamily="34" charset="77"/>
                <a:cs typeface="Aharoni" panose="02010803020104030203" pitchFamily="2" charset="-79"/>
              </a:rPr>
              <a:t>!</a:t>
            </a:r>
          </a:p>
        </p:txBody>
      </p:sp>
    </p:spTree>
    <p:extLst>
      <p:ext uri="{BB962C8B-B14F-4D97-AF65-F5344CB8AC3E}">
        <p14:creationId xmlns:p14="http://schemas.microsoft.com/office/powerpoint/2010/main" val="96011883"/>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5.potx" id="{D23EA009-1275-445B-9B7F-C601617D2B1D}" vid="{30A9F54A-813B-40F2-AB5B-755CECE9C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{14EC3948-A13B-774F-A605-83D4C423DE2A}tf10001071</Template>
  <TotalTime>0</TotalTime>
  <Words>666</Words>
  <Application>Microsoft Office PowerPoint</Application>
  <PresentationFormat>Widescreen</PresentationFormat>
  <Paragraphs>34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 Laanila's ecopowerplant</vt:lpstr>
      <vt:lpstr>Most significant facts about Oulu’s waste incinerator</vt:lpstr>
      <vt:lpstr>The day-to-day process</vt:lpstr>
      <vt:lpstr>The purification of the toxins</vt:lpstr>
      <vt:lpstr>The end product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Oulu’s waste incinerator</dc:title>
  <dc:creator/>
  <cp:revision>8</cp:revision>
  <dcterms:created xsi:type="dcterms:W3CDTF">2019-01-08T19:27:20Z</dcterms:created>
  <dcterms:modified xsi:type="dcterms:W3CDTF">2019-01-20T09:34:21Z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2018-08-01T18:28:11.6786671Z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